
<file path=[Content_Types].xml><?xml version="1.0" encoding="utf-8"?>
<Types xmlns="http://schemas.openxmlformats.org/package/2006/content-types">
  <Default Extension="png" ContentType="image/png"/>
  <Default Extension="svg" ContentType="image/svg+xml"/>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63"/>
  </p:notesMasterIdLst>
  <p:handoutMasterIdLst>
    <p:handoutMasterId r:id="rId64"/>
  </p:handoutMasterIdLst>
  <p:sldIdLst>
    <p:sldId id="303" r:id="rId2"/>
    <p:sldId id="263" r:id="rId3"/>
    <p:sldId id="366" r:id="rId4"/>
    <p:sldId id="304" r:id="rId5"/>
    <p:sldId id="305" r:id="rId6"/>
    <p:sldId id="306" r:id="rId7"/>
    <p:sldId id="307" r:id="rId8"/>
    <p:sldId id="308" r:id="rId9"/>
    <p:sldId id="309" r:id="rId10"/>
    <p:sldId id="310" r:id="rId11"/>
    <p:sldId id="311" r:id="rId12"/>
    <p:sldId id="364" r:id="rId13"/>
    <p:sldId id="313" r:id="rId14"/>
    <p:sldId id="314" r:id="rId15"/>
    <p:sldId id="315" r:id="rId16"/>
    <p:sldId id="316" r:id="rId17"/>
    <p:sldId id="317" r:id="rId18"/>
    <p:sldId id="318" r:id="rId19"/>
    <p:sldId id="319" r:id="rId20"/>
    <p:sldId id="320" r:id="rId21"/>
    <p:sldId id="321" r:id="rId22"/>
    <p:sldId id="322" r:id="rId23"/>
    <p:sldId id="323" r:id="rId24"/>
    <p:sldId id="324" r:id="rId25"/>
    <p:sldId id="325" r:id="rId26"/>
    <p:sldId id="326" r:id="rId27"/>
    <p:sldId id="327" r:id="rId28"/>
    <p:sldId id="361" r:id="rId29"/>
    <p:sldId id="329" r:id="rId30"/>
    <p:sldId id="330" r:id="rId31"/>
    <p:sldId id="331" r:id="rId32"/>
    <p:sldId id="332" r:id="rId33"/>
    <p:sldId id="333" r:id="rId34"/>
    <p:sldId id="334" r:id="rId35"/>
    <p:sldId id="335" r:id="rId36"/>
    <p:sldId id="336" r:id="rId37"/>
    <p:sldId id="337" r:id="rId38"/>
    <p:sldId id="338" r:id="rId39"/>
    <p:sldId id="339" r:id="rId40"/>
    <p:sldId id="340" r:id="rId41"/>
    <p:sldId id="341" r:id="rId42"/>
    <p:sldId id="342" r:id="rId43"/>
    <p:sldId id="343" r:id="rId44"/>
    <p:sldId id="344" r:id="rId45"/>
    <p:sldId id="345" r:id="rId46"/>
    <p:sldId id="346" r:id="rId47"/>
    <p:sldId id="347" r:id="rId48"/>
    <p:sldId id="348" r:id="rId49"/>
    <p:sldId id="349" r:id="rId50"/>
    <p:sldId id="350" r:id="rId51"/>
    <p:sldId id="351" r:id="rId52"/>
    <p:sldId id="352" r:id="rId53"/>
    <p:sldId id="353" r:id="rId54"/>
    <p:sldId id="354" r:id="rId55"/>
    <p:sldId id="355" r:id="rId56"/>
    <p:sldId id="356" r:id="rId57"/>
    <p:sldId id="357" r:id="rId58"/>
    <p:sldId id="358" r:id="rId59"/>
    <p:sldId id="359" r:id="rId60"/>
    <p:sldId id="360" r:id="rId61"/>
    <p:sldId id="365" r:id="rId6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80" autoAdjust="0"/>
    <p:restoredTop sz="91180" autoAdjust="0"/>
  </p:normalViewPr>
  <p:slideViewPr>
    <p:cSldViewPr>
      <p:cViewPr varScale="1">
        <p:scale>
          <a:sx n="62" d="100"/>
          <a:sy n="62" d="100"/>
        </p:scale>
        <p:origin x="870" y="66"/>
      </p:cViewPr>
      <p:guideLst>
        <p:guide orient="horz" pos="2160"/>
        <p:guide pos="2880"/>
      </p:guideLst>
    </p:cSldViewPr>
  </p:slideViewPr>
  <p:outlineViewPr>
    <p:cViewPr>
      <p:scale>
        <a:sx n="33" d="100"/>
        <a:sy n="33" d="100"/>
      </p:scale>
      <p:origin x="0" y="18540"/>
    </p:cViewPr>
  </p:outlineViewPr>
  <p:notesTextViewPr>
    <p:cViewPr>
      <p:scale>
        <a:sx n="1" d="1"/>
        <a:sy n="1" d="1"/>
      </p:scale>
      <p:origin x="0" y="0"/>
    </p:cViewPr>
  </p:notesTextViewPr>
  <p:sorterViewPr>
    <p:cViewPr>
      <p:scale>
        <a:sx n="100" d="100"/>
        <a:sy n="100" d="100"/>
      </p:scale>
      <p:origin x="0" y="-3264"/>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4/25/2019</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png>
</file>

<file path=ppt/media/image14.png>
</file>

<file path=ppt/media/image15.sv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4/25/2019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61</a:t>
            </a:fld>
            <a:endParaRPr lang="en-US"/>
          </a:p>
        </p:txBody>
      </p:sp>
    </p:spTree>
    <p:extLst>
      <p:ext uri="{BB962C8B-B14F-4D97-AF65-F5344CB8AC3E}">
        <p14:creationId xmlns:p14="http://schemas.microsoft.com/office/powerpoint/2010/main" val="18747630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7"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210909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565103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Content Placeholder 2"/>
          <p:cNvSpPr>
            <a:spLocks noGrp="1"/>
          </p:cNvSpPr>
          <p:nvPr>
            <p:ph idx="13"/>
          </p:nvPr>
        </p:nvSpPr>
        <p:spPr>
          <a:xfrm>
            <a:off x="457200" y="2756648"/>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Content Placeholder 2"/>
          <p:cNvSpPr>
            <a:spLocks noGrp="1"/>
          </p:cNvSpPr>
          <p:nvPr>
            <p:ph idx="14"/>
          </p:nvPr>
        </p:nvSpPr>
        <p:spPr>
          <a:xfrm>
            <a:off x="457200" y="3886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3" name="Content Placeholder 2"/>
          <p:cNvSpPr>
            <a:spLocks noGrp="1"/>
          </p:cNvSpPr>
          <p:nvPr>
            <p:ph idx="15"/>
          </p:nvPr>
        </p:nvSpPr>
        <p:spPr>
          <a:xfrm>
            <a:off x="457200" y="5029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Tree>
    <p:extLst>
      <p:ext uri="{BB962C8B-B14F-4D97-AF65-F5344CB8AC3E}">
        <p14:creationId xmlns:p14="http://schemas.microsoft.com/office/powerpoint/2010/main" val="2039380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
        <p:nvSpPr>
          <p:cNvPr id="8"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443915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6"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1" name="Text Placeholder 13"/>
          <p:cNvSpPr>
            <a:spLocks noGrp="1"/>
          </p:cNvSpPr>
          <p:nvPr>
            <p:ph type="body" sz="quarter" idx="16"/>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0060945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903514"/>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447800"/>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4/25/2019</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3"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4"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604873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7"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481929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9"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714917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12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4/25/2019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 Placeholder 13"/>
          <p:cNvSpPr>
            <a:spLocks noGrp="1"/>
          </p:cNvSpPr>
          <p:nvPr>
            <p:ph type="body" sz="quarter" idx="16"/>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765949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9"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32971429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24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7"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130672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7"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752008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7"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40680539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4"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3044136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5133490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4/25/2019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6" name="Text Placeholder 13"/>
          <p:cNvSpPr>
            <a:spLocks noGrp="1"/>
          </p:cNvSpPr>
          <p:nvPr>
            <p:ph type="body" sz="quarter" idx="16"/>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5099194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
        <p:nvSpPr>
          <p:cNvPr id="13"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4046626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3288" y="1447800"/>
            <a:ext cx="3966312"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3288" y="2271712"/>
            <a:ext cx="3966312"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2400"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31436489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46223381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
        <p:nvSpPr>
          <p:cNvPr id="8"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6457466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reserve="1">
  <p:cSld name="Bullets">
    <p:spTree>
      <p:nvGrpSpPr>
        <p:cNvPr id="1" name=""/>
        <p:cNvGrpSpPr/>
        <p:nvPr/>
      </p:nvGrpSpPr>
      <p:grpSpPr>
        <a:xfrm>
          <a:off x="0" y="0"/>
          <a:ext cx="0" cy="0"/>
          <a:chOff x="0" y="0"/>
          <a:chExt cx="0" cy="0"/>
        </a:xfrm>
      </p:grpSpPr>
      <p:sp>
        <p:nvSpPr>
          <p:cNvPr id="22" name="Body Level One…"/>
          <p:cNvSpPr txBox="1">
            <a:spLocks noGrp="1"/>
          </p:cNvSpPr>
          <p:nvPr>
            <p:ph type="body" idx="1"/>
          </p:nvPr>
        </p:nvSpPr>
        <p:spPr>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3" name="Title Text"/>
          <p:cNvSpPr txBox="1">
            <a:spLocks noGrp="1"/>
          </p:cNvSpPr>
          <p:nvPr>
            <p:ph type="title"/>
          </p:nvPr>
        </p:nvSpPr>
        <p:spPr>
          <a:prstGeom prst="rect">
            <a:avLst/>
          </a:prstGeom>
        </p:spPr>
        <p:txBody>
          <a:body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62534692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12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4/25/2019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9"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31547999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7"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1277165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4"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210909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3154799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4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4/25/2019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6"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
        <p:nvSpPr>
          <p:cNvPr id="13"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210909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9" name="Shape 15" descr="Pearson Logo"/>
          <p:cNvPicPr preferRelativeResize="0"/>
          <p:nvPr userDrawn="1"/>
        </p:nvPicPr>
        <p:blipFill rotWithShape="1">
          <a:blip r:embed="rId30" cstate="print">
            <a:alphaModFix/>
          </a:blip>
          <a:srcRect/>
          <a:stretch/>
        </p:blipFill>
        <p:spPr>
          <a:xfrm>
            <a:off x="443972" y="6429709"/>
            <a:ext cx="917999" cy="279914"/>
          </a:xfrm>
          <a:prstGeom prst="rect">
            <a:avLst/>
          </a:prstGeom>
          <a:noFill/>
          <a:ln>
            <a:noFill/>
          </a:ln>
        </p:spPr>
      </p:pic>
      <p:sp>
        <p:nvSpPr>
          <p:cNvPr id="10"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1860684290"/>
      </p:ext>
    </p:extLst>
  </p:cSld>
  <p:clrMap bg1="lt1" tx1="dk1" bg2="lt2" tx2="dk2" accent1="accent1" accent2="accent2" accent3="accent3" accent4="accent4" accent5="accent5" accent6="accent6" hlink="hlink" folHlink="folHlink"/>
  <p:sldLayoutIdLst>
    <p:sldLayoutId id="2147483650" r:id="rId1"/>
    <p:sldLayoutId id="2147483659" r:id="rId2"/>
    <p:sldLayoutId id="2147483658" r:id="rId3"/>
    <p:sldLayoutId id="2147483660" r:id="rId4"/>
    <p:sldLayoutId id="2147483662" r:id="rId5"/>
    <p:sldLayoutId id="2147483663" r:id="rId6"/>
    <p:sldLayoutId id="2147483664" r:id="rId7"/>
    <p:sldLayoutId id="2147483665" r:id="rId8"/>
    <p:sldLayoutId id="2147483668" r:id="rId9"/>
    <p:sldLayoutId id="2147483670" r:id="rId10"/>
    <p:sldLayoutId id="2147483671" r:id="rId11"/>
    <p:sldLayoutId id="2147483672"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90" r:id="rId27"/>
    <p:sldLayoutId id="2147483691" r:id="rId28"/>
  </p:sldLayoutIdLst>
  <p:txStyles>
    <p:titleStyle>
      <a:lvl1pPr algn="l" defTabSz="914400" rtl="0" eaLnBrk="1" latinLnBrk="0" hangingPunct="1">
        <a:lnSpc>
          <a:spcPct val="100000"/>
        </a:lnSpc>
        <a:spcBef>
          <a:spcPct val="0"/>
        </a:spcBef>
        <a:buNone/>
        <a:defRPr sz="3400" b="1" kern="1200">
          <a:solidFill>
            <a:srgbClr val="007FA3"/>
          </a:solidFill>
          <a:latin typeface="+mj-lt"/>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3"/>
          <p:cNvSpPr>
            <a:spLocks noGrp="1"/>
          </p:cNvSpPr>
          <p:nvPr>
            <p:ph type="body" sz="quarter" idx="4294967295"/>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
        <p:nvSpPr>
          <p:cNvPr id="9" name="Text Placeholder 8"/>
          <p:cNvSpPr>
            <a:spLocks noGrp="1"/>
          </p:cNvSpPr>
          <p:nvPr>
            <p:ph type="body" sz="quarter" idx="14"/>
          </p:nvPr>
        </p:nvSpPr>
        <p:spPr/>
        <p:txBody>
          <a:bodyPr/>
          <a:lstStyle/>
          <a:p>
            <a:r>
              <a:rPr lang="en-US" dirty="0"/>
              <a:t>Chapter 2</a:t>
            </a:r>
          </a:p>
        </p:txBody>
      </p:sp>
      <p:sp>
        <p:nvSpPr>
          <p:cNvPr id="10" name="Text Placeholder 9"/>
          <p:cNvSpPr>
            <a:spLocks noGrp="1"/>
          </p:cNvSpPr>
          <p:nvPr>
            <p:ph type="body" sz="quarter" idx="15"/>
          </p:nvPr>
        </p:nvSpPr>
        <p:spPr/>
        <p:txBody>
          <a:bodyPr/>
          <a:lstStyle/>
          <a:p>
            <a:pPr lvl="1" indent="-20638">
              <a:lnSpc>
                <a:spcPct val="90000"/>
              </a:lnSpc>
            </a:pPr>
            <a:r>
              <a:rPr lang="en-CA" altLang="en-US" sz="2000" dirty="0"/>
              <a:t>Agile Software Engineering</a:t>
            </a:r>
          </a:p>
        </p:txBody>
      </p:sp>
      <p:pic>
        <p:nvPicPr>
          <p:cNvPr id="12" name="Picture 11" descr="Engineering Software Products, First Edition by Ian Sommervill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1644600"/>
            <a:ext cx="3784445" cy="4680000"/>
          </a:xfrm>
          <a:prstGeom prst="rect">
            <a:avLst/>
          </a:prstGeom>
        </p:spPr>
      </p:pic>
      <p:sp>
        <p:nvSpPr>
          <p:cNvPr id="8" name="Text Placeholder 7"/>
          <p:cNvSpPr>
            <a:spLocks noGrp="1"/>
          </p:cNvSpPr>
          <p:nvPr>
            <p:ph type="body" sz="quarter" idx="13"/>
          </p:nvPr>
        </p:nvSpPr>
        <p:spPr>
          <a:xfrm>
            <a:off x="381000" y="1156613"/>
            <a:ext cx="8229600" cy="478970"/>
          </a:xfrm>
        </p:spPr>
        <p:txBody>
          <a:bodyPr/>
          <a:lstStyle/>
          <a:p>
            <a:r>
              <a:rPr lang="en-US" dirty="0"/>
              <a:t>First Edition</a:t>
            </a:r>
          </a:p>
        </p:txBody>
      </p:sp>
      <p:sp>
        <p:nvSpPr>
          <p:cNvPr id="2" name="Title 1"/>
          <p:cNvSpPr>
            <a:spLocks noGrp="1"/>
          </p:cNvSpPr>
          <p:nvPr>
            <p:ph type="title"/>
          </p:nvPr>
        </p:nvSpPr>
        <p:spPr>
          <a:xfrm>
            <a:off x="381000" y="215372"/>
            <a:ext cx="8382000" cy="851428"/>
          </a:xfrm>
        </p:spPr>
        <p:txBody>
          <a:bodyPr/>
          <a:lstStyle/>
          <a:p>
            <a:r>
              <a:rPr lang="en-AU" dirty="0"/>
              <a:t>Engineering Software Products</a:t>
            </a:r>
          </a:p>
        </p:txBody>
      </p:sp>
    </p:spTree>
    <p:extLst>
      <p:ext uri="{BB962C8B-B14F-4D97-AF65-F5344CB8AC3E}">
        <p14:creationId xmlns:p14="http://schemas.microsoft.com/office/powerpoint/2010/main" val="2317905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descr="A table lists and describes different incremental development activities."/>
          <p:cNvGraphicFramePr>
            <a:graphicFrameLocks noGrp="1"/>
          </p:cNvGraphicFramePr>
          <p:nvPr>
            <p:ph idx="1"/>
            <p:extLst>
              <p:ext uri="{D42A27DB-BD31-4B8C-83A1-F6EECF244321}">
                <p14:modId xmlns:p14="http://schemas.microsoft.com/office/powerpoint/2010/main" val="2945928365"/>
              </p:ext>
            </p:extLst>
          </p:nvPr>
        </p:nvGraphicFramePr>
        <p:xfrm>
          <a:off x="457200" y="1600200"/>
          <a:ext cx="8229600" cy="2748280"/>
        </p:xfrm>
        <a:graphic>
          <a:graphicData uri="http://schemas.openxmlformats.org/drawingml/2006/table">
            <a:tbl>
              <a:tblPr firstRow="1" bandRow="1">
                <a:tableStyleId>{3B4B98B0-60AC-42C2-AFA5-B58CD77FA1E5}</a:tableStyleId>
              </a:tblPr>
              <a:tblGrid>
                <a:gridCol w="3429000">
                  <a:extLst>
                    <a:ext uri="{9D8B030D-6E8A-4147-A177-3AD203B41FA5}">
                      <a16:colId xmlns:a16="http://schemas.microsoft.com/office/drawing/2014/main" val="20000"/>
                    </a:ext>
                  </a:extLst>
                </a:gridCol>
                <a:gridCol w="4800600">
                  <a:extLst>
                    <a:ext uri="{9D8B030D-6E8A-4147-A177-3AD203B41FA5}">
                      <a16:colId xmlns:a16="http://schemas.microsoft.com/office/drawing/2014/main" val="20001"/>
                    </a:ext>
                  </a:extLst>
                </a:gridCol>
              </a:tblGrid>
              <a:tr h="370840">
                <a:tc>
                  <a:txBody>
                    <a:bodyPr/>
                    <a:lstStyle/>
                    <a:p>
                      <a:r>
                        <a:rPr lang="en-AU" dirty="0"/>
                        <a:t>Activity</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Description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US" dirty="0"/>
                        <a:t>Integrate feature and test</a:t>
                      </a:r>
                      <a:endParaRPr lang="en-AU" dirty="0"/>
                    </a:p>
                  </a:txBody>
                  <a:tcPr>
                    <a:lnT w="12700" cap="flat" cmpd="sng" algn="ctr">
                      <a:solidFill>
                        <a:schemeClr val="tx1"/>
                      </a:solidFill>
                      <a:prstDash val="solid"/>
                      <a:round/>
                      <a:headEnd type="none" w="med" len="med"/>
                      <a:tailEnd type="none" w="med" len="med"/>
                    </a:lnT>
                    <a:noFill/>
                  </a:tcPr>
                </a:tc>
                <a:tc>
                  <a:txBody>
                    <a:bodyPr/>
                    <a:lstStyle/>
                    <a:p>
                      <a:r>
                        <a:rPr lang="en-US"/>
                        <a:t>Integrate the developed feature with the existing system and test it to check that it works in conjunction with other features.</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Deliver system increment</a:t>
                      </a:r>
                    </a:p>
                  </a:txBody>
                  <a:tcPr>
                    <a:lnB w="12700" cap="flat" cmpd="sng" algn="ctr">
                      <a:solidFill>
                        <a:schemeClr val="tx1"/>
                      </a:solidFill>
                      <a:prstDash val="solid"/>
                      <a:round/>
                      <a:headEnd type="none" w="med" len="med"/>
                      <a:tailEnd type="none" w="med" len="med"/>
                    </a:lnB>
                  </a:tcPr>
                </a:tc>
                <a:tc>
                  <a:txBody>
                    <a:bodyPr/>
                    <a:lstStyle/>
                    <a:p>
                      <a:r>
                        <a:rPr lang="en-US" dirty="0"/>
                        <a:t>Deliver the system increment to the customer or product manager for checking and comments. If enough features have been implemented, release a version of the system</a:t>
                      </a:r>
                    </a:p>
                    <a:p>
                      <a:r>
                        <a:rPr lang="en-US" dirty="0"/>
                        <a:t>for customer use.</a:t>
                      </a:r>
                      <a:endParaRPr lang="en-AU"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4" name="Title 3"/>
          <p:cNvSpPr>
            <a:spLocks noGrp="1"/>
          </p:cNvSpPr>
          <p:nvPr>
            <p:ph type="title"/>
          </p:nvPr>
        </p:nvSpPr>
        <p:spPr/>
        <p:txBody>
          <a:bodyPr/>
          <a:lstStyle/>
          <a:p>
            <a:r>
              <a:rPr lang="en-AU" dirty="0"/>
              <a:t>Table 2.2 Incremental development activities</a:t>
            </a:r>
            <a:r>
              <a:rPr lang="en-AU" sz="2000" dirty="0"/>
              <a:t> </a:t>
            </a:r>
            <a:r>
              <a:rPr lang="en-AU" sz="2000" b="0" dirty="0"/>
              <a:t>(2 of 2)</a:t>
            </a:r>
            <a:endParaRPr lang="en-AU" sz="2000" dirty="0"/>
          </a:p>
        </p:txBody>
      </p:sp>
    </p:spTree>
    <p:extLst>
      <p:ext uri="{BB962C8B-B14F-4D97-AF65-F5344CB8AC3E}">
        <p14:creationId xmlns:p14="http://schemas.microsoft.com/office/powerpoint/2010/main" val="1306263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5" descr="A table lists and describes different agile development principles."/>
          <p:cNvGraphicFramePr>
            <a:graphicFrameLocks noGrp="1"/>
          </p:cNvGraphicFramePr>
          <p:nvPr>
            <p:ph idx="1"/>
            <p:extLst>
              <p:ext uri="{D42A27DB-BD31-4B8C-83A1-F6EECF244321}">
                <p14:modId xmlns:p14="http://schemas.microsoft.com/office/powerpoint/2010/main" val="4265342855"/>
              </p:ext>
            </p:extLst>
          </p:nvPr>
        </p:nvGraphicFramePr>
        <p:xfrm>
          <a:off x="457200" y="1600200"/>
          <a:ext cx="8229600" cy="4485640"/>
        </p:xfrm>
        <a:graphic>
          <a:graphicData uri="http://schemas.openxmlformats.org/drawingml/2006/table">
            <a:tbl>
              <a:tblPr firstRow="1" bandRow="1">
                <a:tableStyleId>{3B4B98B0-60AC-42C2-AFA5-B58CD77FA1E5}</a:tableStyleId>
              </a:tblPr>
              <a:tblGrid>
                <a:gridCol w="3124200">
                  <a:extLst>
                    <a:ext uri="{9D8B030D-6E8A-4147-A177-3AD203B41FA5}">
                      <a16:colId xmlns:a16="http://schemas.microsoft.com/office/drawing/2014/main" val="20000"/>
                    </a:ext>
                  </a:extLst>
                </a:gridCol>
                <a:gridCol w="5105400">
                  <a:extLst>
                    <a:ext uri="{9D8B030D-6E8A-4147-A177-3AD203B41FA5}">
                      <a16:colId xmlns:a16="http://schemas.microsoft.com/office/drawing/2014/main" val="20001"/>
                    </a:ext>
                  </a:extLst>
                </a:gridCol>
              </a:tblGrid>
              <a:tr h="370840">
                <a:tc>
                  <a:txBody>
                    <a:bodyPr/>
                    <a:lstStyle/>
                    <a:p>
                      <a:r>
                        <a:rPr lang="en-AU" dirty="0"/>
                        <a:t>Principle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Description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US" dirty="0"/>
                        <a:t>Involve the customer</a:t>
                      </a:r>
                      <a:endParaRPr lang="en-AU" dirty="0"/>
                    </a:p>
                  </a:txBody>
                  <a:tcPr>
                    <a:lnT w="12700" cap="flat" cmpd="sng" algn="ctr">
                      <a:solidFill>
                        <a:schemeClr val="tx1"/>
                      </a:solidFill>
                      <a:prstDash val="solid"/>
                      <a:round/>
                      <a:headEnd type="none" w="med" len="med"/>
                      <a:tailEnd type="none" w="med" len="med"/>
                    </a:lnT>
                    <a:noFill/>
                  </a:tcPr>
                </a:tc>
                <a:tc>
                  <a:txBody>
                    <a:bodyPr/>
                    <a:lstStyle/>
                    <a:p>
                      <a:r>
                        <a:rPr lang="en-US" dirty="0"/>
                        <a:t>Involve customers closely with the software development team. Their role is to provide and prioritize new system requirements and to evaluate each increment of the system.</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Embrace change</a:t>
                      </a:r>
                    </a:p>
                  </a:txBody>
                  <a:tcPr/>
                </a:tc>
                <a:tc>
                  <a:txBody>
                    <a:bodyPr/>
                    <a:lstStyle/>
                    <a:p>
                      <a:r>
                        <a:rPr lang="en-US" dirty="0"/>
                        <a:t>Expect the features of the product and the details of these features to change as the development team and the product manager learn more about the product. Adapt the software to cope with changes as they are made.</a:t>
                      </a:r>
                      <a:endParaRPr lang="en-AU" dirty="0"/>
                    </a:p>
                  </a:txBody>
                  <a:tcPr/>
                </a:tc>
                <a:extLst>
                  <a:ext uri="{0D108BD9-81ED-4DB2-BD59-A6C34878D82A}">
                    <a16:rowId xmlns:a16="http://schemas.microsoft.com/office/drawing/2014/main" val="10002"/>
                  </a:ext>
                </a:extLst>
              </a:tr>
              <a:tr h="370840">
                <a:tc>
                  <a:txBody>
                    <a:bodyPr/>
                    <a:lstStyle/>
                    <a:p>
                      <a:r>
                        <a:rPr lang="en-AU" dirty="0"/>
                        <a:t>Develop and deliver</a:t>
                      </a:r>
                    </a:p>
                    <a:p>
                      <a:r>
                        <a:rPr lang="en-AU" dirty="0"/>
                        <a:t>Incrementally</a:t>
                      </a:r>
                    </a:p>
                  </a:txBody>
                  <a:tcPr>
                    <a:lnB w="12700" cap="flat" cmpd="sng" algn="ctr">
                      <a:solidFill>
                        <a:schemeClr val="tx1"/>
                      </a:solidFill>
                      <a:prstDash val="solid"/>
                      <a:round/>
                      <a:headEnd type="none" w="med" len="med"/>
                      <a:tailEnd type="none" w="med" len="med"/>
                    </a:lnB>
                    <a:noFill/>
                  </a:tcPr>
                </a:tc>
                <a:tc>
                  <a:txBody>
                    <a:bodyPr/>
                    <a:lstStyle/>
                    <a:p>
                      <a:r>
                        <a:rPr lang="en-US" dirty="0"/>
                        <a:t>Always develop software products in increments. Test and evaluate each increment as it is developed and feed back required changes to the development team.</a:t>
                      </a:r>
                      <a:endParaRPr lang="en-AU"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4" name="Title 3"/>
          <p:cNvSpPr>
            <a:spLocks noGrp="1"/>
          </p:cNvSpPr>
          <p:nvPr>
            <p:ph type="title"/>
          </p:nvPr>
        </p:nvSpPr>
        <p:spPr/>
        <p:txBody>
          <a:bodyPr/>
          <a:lstStyle/>
          <a:p>
            <a:r>
              <a:rPr lang="en-AU" dirty="0"/>
              <a:t>Table 2.3 Agile development principles</a:t>
            </a:r>
            <a:br>
              <a:rPr lang="en-AU" sz="2000" dirty="0"/>
            </a:br>
            <a:r>
              <a:rPr lang="en-AU" sz="2000" b="0" dirty="0"/>
              <a:t>(1 of 2)</a:t>
            </a:r>
            <a:endParaRPr lang="en-AU" sz="2000" dirty="0"/>
          </a:p>
        </p:txBody>
      </p:sp>
    </p:spTree>
    <p:extLst>
      <p:ext uri="{BB962C8B-B14F-4D97-AF65-F5344CB8AC3E}">
        <p14:creationId xmlns:p14="http://schemas.microsoft.com/office/powerpoint/2010/main" val="3510162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5" descr="A table lists and describes different agile development principles."/>
          <p:cNvGraphicFramePr>
            <a:graphicFrameLocks noGrp="1"/>
          </p:cNvGraphicFramePr>
          <p:nvPr>
            <p:ph idx="1"/>
            <p:extLst>
              <p:ext uri="{D42A27DB-BD31-4B8C-83A1-F6EECF244321}">
                <p14:modId xmlns:p14="http://schemas.microsoft.com/office/powerpoint/2010/main" val="2358779562"/>
              </p:ext>
            </p:extLst>
          </p:nvPr>
        </p:nvGraphicFramePr>
        <p:xfrm>
          <a:off x="457200" y="1600200"/>
          <a:ext cx="8229600" cy="3393440"/>
        </p:xfrm>
        <a:graphic>
          <a:graphicData uri="http://schemas.openxmlformats.org/drawingml/2006/table">
            <a:tbl>
              <a:tblPr firstRow="1" bandRow="1">
                <a:tableStyleId>{3B4B98B0-60AC-42C2-AFA5-B58CD77FA1E5}</a:tableStyleId>
              </a:tblPr>
              <a:tblGrid>
                <a:gridCol w="3124200">
                  <a:extLst>
                    <a:ext uri="{9D8B030D-6E8A-4147-A177-3AD203B41FA5}">
                      <a16:colId xmlns:a16="http://schemas.microsoft.com/office/drawing/2014/main" val="20000"/>
                    </a:ext>
                  </a:extLst>
                </a:gridCol>
                <a:gridCol w="5105400">
                  <a:extLst>
                    <a:ext uri="{9D8B030D-6E8A-4147-A177-3AD203B41FA5}">
                      <a16:colId xmlns:a16="http://schemas.microsoft.com/office/drawing/2014/main" val="20001"/>
                    </a:ext>
                  </a:extLst>
                </a:gridCol>
              </a:tblGrid>
              <a:tr h="370840">
                <a:tc>
                  <a:txBody>
                    <a:bodyPr/>
                    <a:lstStyle/>
                    <a:p>
                      <a:r>
                        <a:rPr lang="en-AU" dirty="0"/>
                        <a:t>Principle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Description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US" dirty="0"/>
                        <a:t>Maintain simplicity</a:t>
                      </a:r>
                      <a:endParaRPr lang="en-AU" dirty="0"/>
                    </a:p>
                  </a:txBody>
                  <a:tcPr>
                    <a:lnT w="12700" cap="flat" cmpd="sng" algn="ctr">
                      <a:solidFill>
                        <a:schemeClr val="tx1"/>
                      </a:solidFill>
                      <a:prstDash val="solid"/>
                      <a:round/>
                      <a:headEnd type="none" w="med" len="med"/>
                      <a:tailEnd type="none" w="med" len="med"/>
                    </a:lnT>
                    <a:noFill/>
                  </a:tcPr>
                </a:tc>
                <a:tc>
                  <a:txBody>
                    <a:bodyPr/>
                    <a:lstStyle/>
                    <a:p>
                      <a:r>
                        <a:rPr lang="en-US" dirty="0"/>
                        <a:t>Focus on simplicity in both the software being</a:t>
                      </a:r>
                    </a:p>
                    <a:p>
                      <a:r>
                        <a:rPr lang="en-US" dirty="0"/>
                        <a:t>developed and the development process. Wherever possible, do what you can to eliminate complexity from the system.</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US" dirty="0"/>
                        <a:t>Focus on people, not the</a:t>
                      </a:r>
                    </a:p>
                    <a:p>
                      <a:r>
                        <a:rPr lang="en-US" dirty="0"/>
                        <a:t>development process</a:t>
                      </a:r>
                      <a:endParaRPr lang="en-AU" dirty="0"/>
                    </a:p>
                  </a:txBody>
                  <a:tcPr/>
                </a:tc>
                <a:tc>
                  <a:txBody>
                    <a:bodyPr/>
                    <a:lstStyle/>
                    <a:p>
                      <a:r>
                        <a:rPr lang="en-US" dirty="0"/>
                        <a:t>Trust the development team and do not expect</a:t>
                      </a:r>
                    </a:p>
                    <a:p>
                      <a:r>
                        <a:rPr lang="en-US" dirty="0"/>
                        <a:t>everyone to always do things in the same way.</a:t>
                      </a:r>
                    </a:p>
                    <a:p>
                      <a:r>
                        <a:rPr lang="en-US" dirty="0"/>
                        <a:t>Team members should be left to develop their</a:t>
                      </a:r>
                    </a:p>
                    <a:p>
                      <a:r>
                        <a:rPr lang="en-US" dirty="0"/>
                        <a:t>own ways of working without being limited by</a:t>
                      </a:r>
                    </a:p>
                    <a:p>
                      <a:r>
                        <a:rPr lang="en-US" dirty="0"/>
                        <a:t>prescriptive software processes.</a:t>
                      </a:r>
                      <a:endParaRPr lang="en-AU" dirty="0"/>
                    </a:p>
                  </a:txBody>
                  <a:tcPr/>
                </a:tc>
                <a:extLst>
                  <a:ext uri="{0D108BD9-81ED-4DB2-BD59-A6C34878D82A}">
                    <a16:rowId xmlns:a16="http://schemas.microsoft.com/office/drawing/2014/main" val="10002"/>
                  </a:ext>
                </a:extLst>
              </a:tr>
              <a:tr h="370840">
                <a:tc>
                  <a:txBody>
                    <a:bodyPr/>
                    <a:lstStyle/>
                    <a:p>
                      <a:endParaRPr lang="en-AU" dirty="0"/>
                    </a:p>
                  </a:txBody>
                  <a:tcPr>
                    <a:lnB w="12700" cap="flat" cmpd="sng" algn="ctr">
                      <a:solidFill>
                        <a:schemeClr val="tx1"/>
                      </a:solidFill>
                      <a:prstDash val="solid"/>
                      <a:round/>
                      <a:headEnd type="none" w="med" len="med"/>
                      <a:tailEnd type="none" w="med" len="med"/>
                    </a:lnB>
                    <a:noFill/>
                  </a:tcPr>
                </a:tc>
                <a:tc>
                  <a:txBody>
                    <a:bodyPr/>
                    <a:lstStyle/>
                    <a:p>
                      <a:r>
                        <a:rPr lang="en-AU" dirty="0"/>
                        <a:t>Description</a:t>
                      </a:r>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4" name="Title 3"/>
          <p:cNvSpPr>
            <a:spLocks noGrp="1"/>
          </p:cNvSpPr>
          <p:nvPr>
            <p:ph type="title"/>
          </p:nvPr>
        </p:nvSpPr>
        <p:spPr/>
        <p:txBody>
          <a:bodyPr/>
          <a:lstStyle/>
          <a:p>
            <a:r>
              <a:rPr lang="en-AU" dirty="0"/>
              <a:t>Table 2.3 Agile development principles</a:t>
            </a:r>
            <a:br>
              <a:rPr lang="en-AU" sz="2000" dirty="0"/>
            </a:br>
            <a:r>
              <a:rPr lang="en-AU" sz="2000" b="0" dirty="0"/>
              <a:t>(2 of 2)</a:t>
            </a:r>
            <a:endParaRPr lang="en-AU" sz="2000" dirty="0"/>
          </a:p>
        </p:txBody>
      </p:sp>
    </p:spTree>
    <p:extLst>
      <p:ext uri="{BB962C8B-B14F-4D97-AF65-F5344CB8AC3E}">
        <p14:creationId xmlns:p14="http://schemas.microsoft.com/office/powerpoint/2010/main" val="377611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1600200"/>
            <a:ext cx="8229600" cy="4800600"/>
          </a:xfrm>
        </p:spPr>
        <p:txBody>
          <a:bodyPr/>
          <a:lstStyle/>
          <a:p>
            <a:pPr>
              <a:spcBef>
                <a:spcPts val="600"/>
              </a:spcBef>
            </a:pPr>
            <a:r>
              <a:rPr lang="en-US" dirty="0"/>
              <a:t>The most influential work that has changed software development culture was the development of Extreme Programming (XP). </a:t>
            </a:r>
          </a:p>
          <a:p>
            <a:pPr>
              <a:spcBef>
                <a:spcPts val="600"/>
              </a:spcBef>
            </a:pPr>
            <a:r>
              <a:rPr lang="en-US" dirty="0"/>
              <a:t>The name was coined by Kent Beck in 1998 because the approach was developed by pushing recognized good practice, such as iterative development, to ‘extreme’ levels.</a:t>
            </a:r>
          </a:p>
          <a:p>
            <a:pPr>
              <a:spcBef>
                <a:spcPts val="600"/>
              </a:spcBef>
            </a:pPr>
            <a:r>
              <a:rPr lang="en-US" dirty="0"/>
              <a:t>Extreme programming focused on 12 new development techniques that were geared to rapid, incremental software development, change and delivery.</a:t>
            </a:r>
          </a:p>
        </p:txBody>
      </p:sp>
      <p:sp>
        <p:nvSpPr>
          <p:cNvPr id="2" name="Title 1"/>
          <p:cNvSpPr>
            <a:spLocks noGrp="1"/>
          </p:cNvSpPr>
          <p:nvPr>
            <p:ph type="title"/>
          </p:nvPr>
        </p:nvSpPr>
        <p:spPr/>
        <p:txBody>
          <a:bodyPr/>
          <a:lstStyle/>
          <a:p>
            <a:r>
              <a:rPr lang="en-AU" dirty="0"/>
              <a:t>Extreme programming</a:t>
            </a:r>
            <a:r>
              <a:rPr lang="en-AU" sz="2000" dirty="0"/>
              <a:t> </a:t>
            </a:r>
            <a:r>
              <a:rPr lang="en-AU" sz="2000" b="0" dirty="0"/>
              <a:t>(1 of 2)</a:t>
            </a:r>
          </a:p>
        </p:txBody>
      </p:sp>
    </p:spTree>
    <p:extLst>
      <p:ext uri="{BB962C8B-B14F-4D97-AF65-F5344CB8AC3E}">
        <p14:creationId xmlns:p14="http://schemas.microsoft.com/office/powerpoint/2010/main" val="42184058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1600200"/>
            <a:ext cx="8229600" cy="4800600"/>
          </a:xfrm>
        </p:spPr>
        <p:txBody>
          <a:bodyPr/>
          <a:lstStyle/>
          <a:p>
            <a:pPr>
              <a:spcBef>
                <a:spcPts val="0"/>
              </a:spcBef>
            </a:pPr>
            <a:r>
              <a:rPr lang="en-US" dirty="0"/>
              <a:t>Some of these techniques are now widely used; others have been less popular.</a:t>
            </a:r>
          </a:p>
          <a:p>
            <a:pPr>
              <a:spcBef>
                <a:spcPts val="0"/>
              </a:spcBef>
            </a:pPr>
            <a:r>
              <a:rPr lang="en-US" dirty="0"/>
              <a:t>The most widely used XP techniques (highlighted in red on the following slide) are explained elsewhere in the book.</a:t>
            </a:r>
          </a:p>
        </p:txBody>
      </p:sp>
      <p:sp>
        <p:nvSpPr>
          <p:cNvPr id="2" name="Title 1"/>
          <p:cNvSpPr>
            <a:spLocks noGrp="1"/>
          </p:cNvSpPr>
          <p:nvPr>
            <p:ph type="title"/>
          </p:nvPr>
        </p:nvSpPr>
        <p:spPr/>
        <p:txBody>
          <a:bodyPr/>
          <a:lstStyle/>
          <a:p>
            <a:r>
              <a:rPr lang="en-AU" dirty="0"/>
              <a:t>Extreme programming</a:t>
            </a:r>
            <a:r>
              <a:rPr lang="en-AU" sz="2000" dirty="0"/>
              <a:t> </a:t>
            </a:r>
            <a:r>
              <a:rPr lang="en-AU" sz="2000" b="0" dirty="0"/>
              <a:t>(2 of 2)</a:t>
            </a:r>
            <a:endParaRPr lang="en-AU" sz="2000" dirty="0"/>
          </a:p>
        </p:txBody>
      </p:sp>
    </p:spTree>
    <p:extLst>
      <p:ext uri="{BB962C8B-B14F-4D97-AF65-F5344CB8AC3E}">
        <p14:creationId xmlns:p14="http://schemas.microsoft.com/office/powerpoint/2010/main" val="40326460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dirty="0"/>
              <a:t>Extreme Programming practices</a:t>
            </a:r>
          </a:p>
        </p:txBody>
      </p:sp>
      <p:pic>
        <p:nvPicPr>
          <p:cNvPr id="6" name="Picture 5" descr="In clockwise direction, the practices listed in the diagram are as follows. The first 5 are highlighted in red&#10;• Incremental planning.&#10;• Continuous integration.&#10;• Test first development.&#10;• Refactoring.&#10;• Small releases.&#10;• Simple design.&#10;• On site customer.&#10;• Sustainable pace.&#10;• Pair programming.&#10;• Collective ownership.&#10;">
            <a:extLst>
              <a:ext uri="{FF2B5EF4-FFF2-40B4-BE49-F238E27FC236}">
                <a16:creationId xmlns:a16="http://schemas.microsoft.com/office/drawing/2014/main" id="{7905573A-4A75-B249-A7F1-C894F04D7988}"/>
              </a:ext>
            </a:extLst>
          </p:cNvPr>
          <p:cNvPicPr>
            <a:picLocks noChangeAspect="1"/>
          </p:cNvPicPr>
          <p:nvPr/>
        </p:nvPicPr>
        <p:blipFill rotWithShape="1">
          <a:blip r:embed="rId2">
            <a:extLst>
              <a:ext uri="{28A0092B-C50C-407E-A947-70E740481C1C}">
                <a14:useLocalDpi xmlns:a14="http://schemas.microsoft.com/office/drawing/2010/main" val="0"/>
              </a:ext>
            </a:extLst>
          </a:blip>
          <a:srcRect t="8320" b="43284"/>
          <a:stretch/>
        </p:blipFill>
        <p:spPr>
          <a:xfrm>
            <a:off x="1532628" y="1371600"/>
            <a:ext cx="6078744" cy="3994094"/>
          </a:xfrm>
          <a:prstGeom prst="rect">
            <a:avLst/>
          </a:prstGeom>
        </p:spPr>
      </p:pic>
      <p:sp>
        <p:nvSpPr>
          <p:cNvPr id="4" name="Title 3"/>
          <p:cNvSpPr>
            <a:spLocks noGrp="1"/>
          </p:cNvSpPr>
          <p:nvPr>
            <p:ph type="title"/>
          </p:nvPr>
        </p:nvSpPr>
        <p:spPr/>
        <p:txBody>
          <a:bodyPr/>
          <a:lstStyle/>
          <a:p>
            <a:r>
              <a:rPr lang="en-AU" dirty="0"/>
              <a:t>Figure 2.2</a:t>
            </a:r>
          </a:p>
        </p:txBody>
      </p:sp>
    </p:spTree>
    <p:extLst>
      <p:ext uri="{BB962C8B-B14F-4D97-AF65-F5344CB8AC3E}">
        <p14:creationId xmlns:p14="http://schemas.microsoft.com/office/powerpoint/2010/main" val="5586442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descr="A table lists and describes some widely adopted X P practices."/>
          <p:cNvGraphicFramePr>
            <a:graphicFrameLocks noGrp="1"/>
          </p:cNvGraphicFramePr>
          <p:nvPr>
            <p:ph idx="1"/>
            <p:extLst>
              <p:ext uri="{D42A27DB-BD31-4B8C-83A1-F6EECF244321}">
                <p14:modId xmlns:p14="http://schemas.microsoft.com/office/powerpoint/2010/main" val="3021854218"/>
              </p:ext>
            </p:extLst>
          </p:nvPr>
        </p:nvGraphicFramePr>
        <p:xfrm>
          <a:off x="457200" y="1600200"/>
          <a:ext cx="8229600" cy="4759960"/>
        </p:xfrm>
        <a:graphic>
          <a:graphicData uri="http://schemas.openxmlformats.org/drawingml/2006/table">
            <a:tbl>
              <a:tblPr firstRow="1" bandRow="1">
                <a:tableStyleId>{3B4B98B0-60AC-42C2-AFA5-B58CD77FA1E5}</a:tableStyleId>
              </a:tblPr>
              <a:tblGrid>
                <a:gridCol w="1600200">
                  <a:extLst>
                    <a:ext uri="{9D8B030D-6E8A-4147-A177-3AD203B41FA5}">
                      <a16:colId xmlns:a16="http://schemas.microsoft.com/office/drawing/2014/main" val="20000"/>
                    </a:ext>
                  </a:extLst>
                </a:gridCol>
                <a:gridCol w="6629400">
                  <a:extLst>
                    <a:ext uri="{9D8B030D-6E8A-4147-A177-3AD203B41FA5}">
                      <a16:colId xmlns:a16="http://schemas.microsoft.com/office/drawing/2014/main" val="20001"/>
                    </a:ext>
                  </a:extLst>
                </a:gridCol>
              </a:tblGrid>
              <a:tr h="370840">
                <a:tc>
                  <a:txBody>
                    <a:bodyPr/>
                    <a:lstStyle/>
                    <a:p>
                      <a:r>
                        <a:rPr lang="en-AU" dirty="0"/>
                        <a:t>Practice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Description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sz="1800" dirty="0"/>
                        <a:t>Incremental planning/ user Stories</a:t>
                      </a:r>
                    </a:p>
                  </a:txBody>
                  <a:tcPr>
                    <a:lnT w="12700" cap="flat" cmpd="sng" algn="ctr">
                      <a:solidFill>
                        <a:schemeClr val="tx1"/>
                      </a:solidFill>
                      <a:prstDash val="solid"/>
                      <a:round/>
                      <a:headEnd type="none" w="med" len="med"/>
                      <a:tailEnd type="none" w="med" len="med"/>
                    </a:lnT>
                    <a:noFill/>
                  </a:tcPr>
                </a:tc>
                <a:tc>
                  <a:txBody>
                    <a:bodyPr/>
                    <a:lstStyle/>
                    <a:p>
                      <a:r>
                        <a:rPr lang="en-US" sz="1800" dirty="0"/>
                        <a:t>There is no “grand plan” for the system. </a:t>
                      </a:r>
                      <a:r>
                        <a:rPr lang="en-US" sz="1800" dirty="0" err="1"/>
                        <a:t>Instead,what</a:t>
                      </a:r>
                      <a:r>
                        <a:rPr lang="en-US" sz="1800" dirty="0"/>
                        <a:t> needs to be implemented (the requirements) in each increment are established in discussions with a customer representative. The requirements are written as user stories. The stories to be included in a release are determined by the time available and their relative priority.</a:t>
                      </a:r>
                      <a:endParaRPr lang="en-AU" sz="1800"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sz="1800" dirty="0"/>
                        <a:t>Small releases</a:t>
                      </a:r>
                    </a:p>
                  </a:txBody>
                  <a:tcPr/>
                </a:tc>
                <a:tc>
                  <a:txBody>
                    <a:bodyPr/>
                    <a:lstStyle/>
                    <a:p>
                      <a:r>
                        <a:rPr lang="en-US" sz="1800" dirty="0"/>
                        <a:t>The minimal useful set of functionality that provides business value is developed first. Releases of the system are frequent and incrementally add functionality to the previous release.</a:t>
                      </a:r>
                      <a:endParaRPr lang="en-AU" sz="1800" dirty="0"/>
                    </a:p>
                  </a:txBody>
                  <a:tcPr/>
                </a:tc>
                <a:extLst>
                  <a:ext uri="{0D108BD9-81ED-4DB2-BD59-A6C34878D82A}">
                    <a16:rowId xmlns:a16="http://schemas.microsoft.com/office/drawing/2014/main" val="10002"/>
                  </a:ext>
                </a:extLst>
              </a:tr>
              <a:tr h="370840">
                <a:tc>
                  <a:txBody>
                    <a:bodyPr/>
                    <a:lstStyle/>
                    <a:p>
                      <a:r>
                        <a:rPr lang="en-AU" sz="1800" dirty="0"/>
                        <a:t>Test-driven development</a:t>
                      </a:r>
                    </a:p>
                  </a:txBody>
                  <a:tcPr>
                    <a:lnB w="12700" cap="flat" cmpd="sng" algn="ctr">
                      <a:solidFill>
                        <a:schemeClr val="tx1"/>
                      </a:solidFill>
                      <a:prstDash val="solid"/>
                      <a:round/>
                      <a:headEnd type="none" w="med" len="med"/>
                      <a:tailEnd type="none" w="med" len="med"/>
                    </a:lnB>
                    <a:noFill/>
                  </a:tcPr>
                </a:tc>
                <a:tc>
                  <a:txBody>
                    <a:bodyPr/>
                    <a:lstStyle/>
                    <a:p>
                      <a:r>
                        <a:rPr lang="en-US" sz="1800" dirty="0"/>
                        <a:t>Instead of writing code and then tests for that code, developers write the tests first. This helps clarify what the code should actually do and that there is always a “tested” version of the code available. An automated unit test framework is used to run the tests after every change. New code should not “break” code that has already been implemented.</a:t>
                      </a:r>
                      <a:endParaRPr lang="en-AU" sz="1800"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4" name="Title 3"/>
          <p:cNvSpPr>
            <a:spLocks noGrp="1"/>
          </p:cNvSpPr>
          <p:nvPr>
            <p:ph type="title"/>
          </p:nvPr>
        </p:nvSpPr>
        <p:spPr/>
        <p:txBody>
          <a:bodyPr/>
          <a:lstStyle/>
          <a:p>
            <a:r>
              <a:rPr lang="en-US" dirty="0"/>
              <a:t>Table 2.4 Widely adopted XP practices</a:t>
            </a:r>
            <a:r>
              <a:rPr lang="en-US" sz="2000" dirty="0"/>
              <a:t> </a:t>
            </a:r>
            <a:br>
              <a:rPr lang="en-US" dirty="0"/>
            </a:br>
            <a:r>
              <a:rPr lang="en-US" sz="2000" b="0" dirty="0"/>
              <a:t>(1 of 2)</a:t>
            </a:r>
            <a:endParaRPr lang="en-AU" sz="2000" b="0" dirty="0"/>
          </a:p>
        </p:txBody>
      </p:sp>
    </p:spTree>
    <p:extLst>
      <p:ext uri="{BB962C8B-B14F-4D97-AF65-F5344CB8AC3E}">
        <p14:creationId xmlns:p14="http://schemas.microsoft.com/office/powerpoint/2010/main" val="3464618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descr="A table lists and describes some widely adopted X P practices."/>
          <p:cNvGraphicFramePr>
            <a:graphicFrameLocks noGrp="1"/>
          </p:cNvGraphicFramePr>
          <p:nvPr>
            <p:ph idx="1"/>
            <p:extLst>
              <p:ext uri="{D42A27DB-BD31-4B8C-83A1-F6EECF244321}">
                <p14:modId xmlns:p14="http://schemas.microsoft.com/office/powerpoint/2010/main" val="2307796602"/>
              </p:ext>
            </p:extLst>
          </p:nvPr>
        </p:nvGraphicFramePr>
        <p:xfrm>
          <a:off x="457200" y="1600200"/>
          <a:ext cx="8229600" cy="3296920"/>
        </p:xfrm>
        <a:graphic>
          <a:graphicData uri="http://schemas.openxmlformats.org/drawingml/2006/table">
            <a:tbl>
              <a:tblPr firstRow="1" bandRow="1">
                <a:tableStyleId>{3B4B98B0-60AC-42C2-AFA5-B58CD77FA1E5}</a:tableStyleId>
              </a:tblPr>
              <a:tblGrid>
                <a:gridCol w="2286000">
                  <a:extLst>
                    <a:ext uri="{9D8B030D-6E8A-4147-A177-3AD203B41FA5}">
                      <a16:colId xmlns:a16="http://schemas.microsoft.com/office/drawing/2014/main" val="20000"/>
                    </a:ext>
                  </a:extLst>
                </a:gridCol>
                <a:gridCol w="5943600">
                  <a:extLst>
                    <a:ext uri="{9D8B030D-6E8A-4147-A177-3AD203B41FA5}">
                      <a16:colId xmlns:a16="http://schemas.microsoft.com/office/drawing/2014/main" val="20001"/>
                    </a:ext>
                  </a:extLst>
                </a:gridCol>
              </a:tblGrid>
              <a:tr h="370840">
                <a:tc>
                  <a:txBody>
                    <a:bodyPr/>
                    <a:lstStyle/>
                    <a:p>
                      <a:r>
                        <a:rPr lang="en-AU" dirty="0"/>
                        <a:t>Practice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Description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sz="1800" dirty="0"/>
                        <a:t>Continuous integration</a:t>
                      </a:r>
                    </a:p>
                  </a:txBody>
                  <a:tcPr>
                    <a:lnT w="12700" cap="flat" cmpd="sng" algn="ctr">
                      <a:solidFill>
                        <a:schemeClr val="tx1"/>
                      </a:solidFill>
                      <a:prstDash val="solid"/>
                      <a:round/>
                      <a:headEnd type="none" w="med" len="med"/>
                      <a:tailEnd type="none" w="med" len="med"/>
                    </a:lnT>
                    <a:noFill/>
                  </a:tcPr>
                </a:tc>
                <a:tc>
                  <a:txBody>
                    <a:bodyPr/>
                    <a:lstStyle/>
                    <a:p>
                      <a:r>
                        <a:rPr lang="en-US" sz="1800" dirty="0"/>
                        <a:t>As soon as the work on a task is complete, it is integrated into the whole system and a new version of the system is created. All unit tests from all developers are run automatically and must be successful before the new version of the system is accepted.</a:t>
                      </a:r>
                      <a:endParaRPr lang="en-AU" sz="1800"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sz="1800" dirty="0"/>
                        <a:t>Refactoring</a:t>
                      </a:r>
                    </a:p>
                  </a:txBody>
                  <a:tcPr>
                    <a:lnB w="12700" cap="flat" cmpd="sng" algn="ctr">
                      <a:solidFill>
                        <a:schemeClr val="tx1"/>
                      </a:solidFill>
                      <a:prstDash val="solid"/>
                      <a:round/>
                      <a:headEnd type="none" w="med" len="med"/>
                      <a:tailEnd type="none" w="med" len="med"/>
                    </a:lnB>
                  </a:tcPr>
                </a:tc>
                <a:tc>
                  <a:txBody>
                    <a:bodyPr/>
                    <a:lstStyle/>
                    <a:p>
                      <a:r>
                        <a:rPr lang="en-US" sz="1800" dirty="0"/>
                        <a:t>Refactoring means improving the structure, readability, efficiency, and security of a program. All developers are expected to refactor the code as soon as potential code improvements are found. This keeps the code simple and maintainable.</a:t>
                      </a:r>
                      <a:endParaRPr lang="en-AU" sz="1800"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4" name="Title 3"/>
          <p:cNvSpPr>
            <a:spLocks noGrp="1"/>
          </p:cNvSpPr>
          <p:nvPr>
            <p:ph type="title"/>
          </p:nvPr>
        </p:nvSpPr>
        <p:spPr/>
        <p:txBody>
          <a:bodyPr/>
          <a:lstStyle/>
          <a:p>
            <a:r>
              <a:rPr lang="en-US" dirty="0"/>
              <a:t>Table 2.4 Widely adopted XP practices</a:t>
            </a:r>
            <a:r>
              <a:rPr lang="en-US" sz="2000" dirty="0"/>
              <a:t> </a:t>
            </a:r>
            <a:br>
              <a:rPr lang="en-US" dirty="0"/>
            </a:br>
            <a:r>
              <a:rPr lang="en-US" sz="2000" b="0" dirty="0"/>
              <a:t>(2 of 2)</a:t>
            </a:r>
            <a:endParaRPr lang="en-AU" sz="2000" dirty="0"/>
          </a:p>
        </p:txBody>
      </p:sp>
    </p:spTree>
    <p:extLst>
      <p:ext uri="{BB962C8B-B14F-4D97-AF65-F5344CB8AC3E}">
        <p14:creationId xmlns:p14="http://schemas.microsoft.com/office/powerpoint/2010/main" val="22845204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1600200"/>
            <a:ext cx="8229600" cy="4648200"/>
          </a:xfrm>
        </p:spPr>
        <p:txBody>
          <a:bodyPr/>
          <a:lstStyle/>
          <a:p>
            <a:r>
              <a:rPr lang="en-US" sz="2200" dirty="0"/>
              <a:t>Software company managers need information that will help them understand how much it costs to develop a software product, how long it will take and when the product can be brought to market.</a:t>
            </a:r>
          </a:p>
          <a:p>
            <a:r>
              <a:rPr lang="en-US" sz="2200" dirty="0"/>
              <a:t>Plan-driven development provides this information through long-term development plans that identify deliverables - items the team will deliver and when these will be delivered.</a:t>
            </a:r>
          </a:p>
          <a:p>
            <a:r>
              <a:rPr lang="en-US" sz="2200" dirty="0"/>
              <a:t>Plans always change so anything apart from short-term plans are unreliable.</a:t>
            </a:r>
          </a:p>
          <a:p>
            <a:r>
              <a:rPr lang="en-US" sz="2200" dirty="0"/>
              <a:t>Scrum is an agile method that provides a framework for agile project organization and planning. It does not mandate any specific technical practices. </a:t>
            </a:r>
          </a:p>
        </p:txBody>
      </p:sp>
      <p:sp>
        <p:nvSpPr>
          <p:cNvPr id="2" name="Title 1"/>
          <p:cNvSpPr>
            <a:spLocks noGrp="1"/>
          </p:cNvSpPr>
          <p:nvPr>
            <p:ph type="title"/>
          </p:nvPr>
        </p:nvSpPr>
        <p:spPr/>
        <p:txBody>
          <a:bodyPr/>
          <a:lstStyle/>
          <a:p>
            <a:r>
              <a:rPr lang="en-AU" dirty="0"/>
              <a:t>Scrum</a:t>
            </a:r>
          </a:p>
        </p:txBody>
      </p:sp>
    </p:spTree>
    <p:extLst>
      <p:ext uri="{BB962C8B-B14F-4D97-AF65-F5344CB8AC3E}">
        <p14:creationId xmlns:p14="http://schemas.microsoft.com/office/powerpoint/2010/main" val="30535417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descr="A table lists and explains different scrum terms."/>
          <p:cNvGraphicFramePr>
            <a:graphicFrameLocks noGrp="1"/>
          </p:cNvGraphicFramePr>
          <p:nvPr>
            <p:ph idx="1"/>
            <p:extLst>
              <p:ext uri="{D42A27DB-BD31-4B8C-83A1-F6EECF244321}">
                <p14:modId xmlns:p14="http://schemas.microsoft.com/office/powerpoint/2010/main" val="1851387705"/>
              </p:ext>
            </p:extLst>
          </p:nvPr>
        </p:nvGraphicFramePr>
        <p:xfrm>
          <a:off x="457200" y="1600200"/>
          <a:ext cx="8229600" cy="4759960"/>
        </p:xfrm>
        <a:graphic>
          <a:graphicData uri="http://schemas.openxmlformats.org/drawingml/2006/table">
            <a:tbl>
              <a:tblPr firstRow="1" bandRow="1">
                <a:tableStyleId>{3B4B98B0-60AC-42C2-AFA5-B58CD77FA1E5}</a:tableStyleId>
              </a:tblPr>
              <a:tblGrid>
                <a:gridCol w="2362200">
                  <a:extLst>
                    <a:ext uri="{9D8B030D-6E8A-4147-A177-3AD203B41FA5}">
                      <a16:colId xmlns:a16="http://schemas.microsoft.com/office/drawing/2014/main" val="20000"/>
                    </a:ext>
                  </a:extLst>
                </a:gridCol>
                <a:gridCol w="5867400">
                  <a:extLst>
                    <a:ext uri="{9D8B030D-6E8A-4147-A177-3AD203B41FA5}">
                      <a16:colId xmlns:a16="http://schemas.microsoft.com/office/drawing/2014/main" val="20001"/>
                    </a:ext>
                  </a:extLst>
                </a:gridCol>
              </a:tblGrid>
              <a:tr h="370840">
                <a:tc>
                  <a:txBody>
                    <a:bodyPr/>
                    <a:lstStyle/>
                    <a:p>
                      <a:r>
                        <a:rPr lang="en-AU" dirty="0"/>
                        <a:t>Scrum term</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Explanation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a:t>Product</a:t>
                      </a:r>
                    </a:p>
                  </a:txBody>
                  <a:tcPr>
                    <a:lnT w="12700" cap="flat" cmpd="sng" algn="ctr">
                      <a:solidFill>
                        <a:schemeClr val="tx1"/>
                      </a:solidFill>
                      <a:prstDash val="solid"/>
                      <a:round/>
                      <a:headEnd type="none" w="med" len="med"/>
                      <a:tailEnd type="none" w="med" len="med"/>
                    </a:lnT>
                    <a:noFill/>
                  </a:tcPr>
                </a:tc>
                <a:tc>
                  <a:txBody>
                    <a:bodyPr/>
                    <a:lstStyle/>
                    <a:p>
                      <a:r>
                        <a:rPr lang="en-US" dirty="0"/>
                        <a:t>The software product that is being developed by the</a:t>
                      </a:r>
                    </a:p>
                    <a:p>
                      <a:r>
                        <a:rPr lang="en-US" dirty="0"/>
                        <a:t>Scrum team.</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Product Owner</a:t>
                      </a:r>
                    </a:p>
                  </a:txBody>
                  <a:tcPr/>
                </a:tc>
                <a:tc>
                  <a:txBody>
                    <a:bodyPr/>
                    <a:lstStyle/>
                    <a:p>
                      <a:r>
                        <a:rPr lang="en-US" dirty="0"/>
                        <a:t>A team member who is responsible for identifying product features and attributes. The Product Owner reviews work done and helps to test the product.</a:t>
                      </a:r>
                      <a:endParaRPr lang="en-AU" dirty="0"/>
                    </a:p>
                  </a:txBody>
                  <a:tcPr/>
                </a:tc>
                <a:extLst>
                  <a:ext uri="{0D108BD9-81ED-4DB2-BD59-A6C34878D82A}">
                    <a16:rowId xmlns:a16="http://schemas.microsoft.com/office/drawing/2014/main" val="10002"/>
                  </a:ext>
                </a:extLst>
              </a:tr>
              <a:tr h="370840">
                <a:tc>
                  <a:txBody>
                    <a:bodyPr/>
                    <a:lstStyle/>
                    <a:p>
                      <a:r>
                        <a:rPr lang="en-AU" dirty="0"/>
                        <a:t>Product backlog</a:t>
                      </a:r>
                    </a:p>
                  </a:txBody>
                  <a:tcPr>
                    <a:noFill/>
                  </a:tcPr>
                </a:tc>
                <a:tc>
                  <a:txBody>
                    <a:bodyPr/>
                    <a:lstStyle/>
                    <a:p>
                      <a:r>
                        <a:rPr lang="en-US" dirty="0"/>
                        <a:t>A to-do list of items such as bugs, features, and product</a:t>
                      </a:r>
                    </a:p>
                    <a:p>
                      <a:r>
                        <a:rPr lang="en-US" dirty="0"/>
                        <a:t>improvements that the Scrum team has not yet completed.</a:t>
                      </a:r>
                      <a:endParaRPr lang="en-AU" dirty="0"/>
                    </a:p>
                  </a:txBody>
                  <a:tcPr>
                    <a:noFill/>
                  </a:tcPr>
                </a:tc>
                <a:extLst>
                  <a:ext uri="{0D108BD9-81ED-4DB2-BD59-A6C34878D82A}">
                    <a16:rowId xmlns:a16="http://schemas.microsoft.com/office/drawing/2014/main" val="10003"/>
                  </a:ext>
                </a:extLst>
              </a:tr>
              <a:tr h="370840">
                <a:tc>
                  <a:txBody>
                    <a:bodyPr/>
                    <a:lstStyle/>
                    <a:p>
                      <a:r>
                        <a:rPr lang="en-AU" dirty="0"/>
                        <a:t>Development team</a:t>
                      </a:r>
                    </a:p>
                  </a:txBody>
                  <a:tcPr/>
                </a:tc>
                <a:tc>
                  <a:txBody>
                    <a:bodyPr/>
                    <a:lstStyle/>
                    <a:p>
                      <a:r>
                        <a:rPr lang="en-US" dirty="0"/>
                        <a:t>A small self-organizing team of five to eight people who</a:t>
                      </a:r>
                    </a:p>
                    <a:p>
                      <a:r>
                        <a:rPr lang="en-US" dirty="0"/>
                        <a:t>are responsible for developing the product.</a:t>
                      </a:r>
                      <a:endParaRPr lang="en-AU" dirty="0"/>
                    </a:p>
                  </a:txBody>
                  <a:tcPr/>
                </a:tc>
                <a:extLst>
                  <a:ext uri="{0D108BD9-81ED-4DB2-BD59-A6C34878D82A}">
                    <a16:rowId xmlns:a16="http://schemas.microsoft.com/office/drawing/2014/main" val="10004"/>
                  </a:ext>
                </a:extLst>
              </a:tr>
              <a:tr h="370840">
                <a:tc>
                  <a:txBody>
                    <a:bodyPr/>
                    <a:lstStyle/>
                    <a:p>
                      <a:r>
                        <a:rPr lang="en-AU" dirty="0"/>
                        <a:t>Sprint</a:t>
                      </a:r>
                    </a:p>
                  </a:txBody>
                  <a:tcPr>
                    <a:noFill/>
                  </a:tcPr>
                </a:tc>
                <a:tc>
                  <a:txBody>
                    <a:bodyPr/>
                    <a:lstStyle/>
                    <a:p>
                      <a:r>
                        <a:rPr lang="en-US" dirty="0"/>
                        <a:t>A short period, typically two to four weeks, when a product increment is developed.</a:t>
                      </a:r>
                      <a:endParaRPr lang="en-AU" dirty="0"/>
                    </a:p>
                  </a:txBody>
                  <a:tcPr>
                    <a:noFill/>
                  </a:tcPr>
                </a:tc>
                <a:extLst>
                  <a:ext uri="{0D108BD9-81ED-4DB2-BD59-A6C34878D82A}">
                    <a16:rowId xmlns:a16="http://schemas.microsoft.com/office/drawing/2014/main" val="10005"/>
                  </a:ext>
                </a:extLst>
              </a:tr>
              <a:tr h="370840">
                <a:tc>
                  <a:txBody>
                    <a:bodyPr/>
                    <a:lstStyle/>
                    <a:p>
                      <a:r>
                        <a:rPr lang="en-AU" dirty="0"/>
                        <a:t>Scrum</a:t>
                      </a:r>
                    </a:p>
                  </a:txBody>
                  <a:tcPr>
                    <a:lnB w="12700" cap="flat" cmpd="sng" algn="ctr">
                      <a:solidFill>
                        <a:schemeClr val="tx1"/>
                      </a:solidFill>
                      <a:prstDash val="solid"/>
                      <a:round/>
                      <a:headEnd type="none" w="med" len="med"/>
                      <a:tailEnd type="none" w="med" len="med"/>
                    </a:lnB>
                  </a:tcPr>
                </a:tc>
                <a:tc>
                  <a:txBody>
                    <a:bodyPr/>
                    <a:lstStyle/>
                    <a:p>
                      <a:r>
                        <a:rPr lang="en-US" dirty="0"/>
                        <a:t>A daily team meeting where progress is reviewed and work to be done that day is discussed and agreed.</a:t>
                      </a:r>
                      <a:endParaRPr lang="en-AU"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2" name="Title 1"/>
          <p:cNvSpPr>
            <a:spLocks noGrp="1"/>
          </p:cNvSpPr>
          <p:nvPr>
            <p:ph type="title"/>
          </p:nvPr>
        </p:nvSpPr>
        <p:spPr/>
        <p:txBody>
          <a:bodyPr/>
          <a:lstStyle/>
          <a:p>
            <a:r>
              <a:rPr lang="en-AU" dirty="0"/>
              <a:t>Table 2.5 Scrum terminology</a:t>
            </a:r>
            <a:r>
              <a:rPr lang="en-AU" sz="2000" dirty="0"/>
              <a:t> </a:t>
            </a:r>
            <a:r>
              <a:rPr lang="en-AU" sz="2000" b="0" dirty="0"/>
              <a:t>(1 of 2)</a:t>
            </a:r>
          </a:p>
        </p:txBody>
      </p:sp>
    </p:spTree>
    <p:extLst>
      <p:ext uri="{BB962C8B-B14F-4D97-AF65-F5344CB8AC3E}">
        <p14:creationId xmlns:p14="http://schemas.microsoft.com/office/powerpoint/2010/main" val="930737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pPr>
              <a:spcBef>
                <a:spcPts val="600"/>
              </a:spcBef>
            </a:pPr>
            <a:r>
              <a:rPr lang="en-US" dirty="0"/>
              <a:t>Software products must be brought to market quickly so rapid software development and delivery is essential.</a:t>
            </a:r>
          </a:p>
          <a:p>
            <a:pPr>
              <a:spcBef>
                <a:spcPts val="600"/>
              </a:spcBef>
            </a:pPr>
            <a:r>
              <a:rPr lang="en-US" dirty="0"/>
              <a:t>Virtually all software products are now developed using an agile approach.</a:t>
            </a:r>
          </a:p>
          <a:p>
            <a:pPr>
              <a:spcBef>
                <a:spcPts val="600"/>
              </a:spcBef>
            </a:pPr>
            <a:r>
              <a:rPr lang="en-US" dirty="0"/>
              <a:t>Agile software engineering focuses on delivering functionality quickly, responding to changing product specifications and minimizing development overheads. </a:t>
            </a:r>
          </a:p>
        </p:txBody>
      </p:sp>
      <p:sp>
        <p:nvSpPr>
          <p:cNvPr id="2" name="Title 1"/>
          <p:cNvSpPr>
            <a:spLocks noGrp="1"/>
          </p:cNvSpPr>
          <p:nvPr>
            <p:ph type="title"/>
          </p:nvPr>
        </p:nvSpPr>
        <p:spPr/>
        <p:txBody>
          <a:bodyPr/>
          <a:lstStyle/>
          <a:p>
            <a:r>
              <a:rPr lang="en-AU" dirty="0"/>
              <a:t>Agile software engineering</a:t>
            </a:r>
            <a:r>
              <a:rPr lang="en-AU" sz="2000" dirty="0"/>
              <a:t> </a:t>
            </a:r>
            <a:r>
              <a:rPr lang="en-AU" sz="2000" b="0" dirty="0"/>
              <a:t>(1 of 2)</a:t>
            </a:r>
            <a:endParaRPr lang="en-US" sz="2000" b="0" dirty="0"/>
          </a:p>
        </p:txBody>
      </p:sp>
    </p:spTree>
    <p:extLst>
      <p:ext uri="{BB962C8B-B14F-4D97-AF65-F5344CB8AC3E}">
        <p14:creationId xmlns:p14="http://schemas.microsoft.com/office/powerpoint/2010/main" val="36846970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descr="A table lists and explains different scrum terms."/>
          <p:cNvGraphicFramePr>
            <a:graphicFrameLocks noGrp="1"/>
          </p:cNvGraphicFramePr>
          <p:nvPr>
            <p:ph idx="1"/>
            <p:extLst>
              <p:ext uri="{D42A27DB-BD31-4B8C-83A1-F6EECF244321}">
                <p14:modId xmlns:p14="http://schemas.microsoft.com/office/powerpoint/2010/main" val="153260937"/>
              </p:ext>
            </p:extLst>
          </p:nvPr>
        </p:nvGraphicFramePr>
        <p:xfrm>
          <a:off x="457200" y="1600200"/>
          <a:ext cx="8229600" cy="2291080"/>
        </p:xfrm>
        <a:graphic>
          <a:graphicData uri="http://schemas.openxmlformats.org/drawingml/2006/table">
            <a:tbl>
              <a:tblPr firstRow="1" bandRow="1">
                <a:tableStyleId>{3B4B98B0-60AC-42C2-AFA5-B58CD77FA1E5}</a:tableStyleId>
              </a:tblPr>
              <a:tblGrid>
                <a:gridCol w="2362200">
                  <a:extLst>
                    <a:ext uri="{9D8B030D-6E8A-4147-A177-3AD203B41FA5}">
                      <a16:colId xmlns:a16="http://schemas.microsoft.com/office/drawing/2014/main" val="20000"/>
                    </a:ext>
                  </a:extLst>
                </a:gridCol>
                <a:gridCol w="5867400">
                  <a:extLst>
                    <a:ext uri="{9D8B030D-6E8A-4147-A177-3AD203B41FA5}">
                      <a16:colId xmlns:a16="http://schemas.microsoft.com/office/drawing/2014/main" val="20001"/>
                    </a:ext>
                  </a:extLst>
                </a:gridCol>
              </a:tblGrid>
              <a:tr h="370840">
                <a:tc>
                  <a:txBody>
                    <a:bodyPr/>
                    <a:lstStyle/>
                    <a:p>
                      <a:r>
                        <a:rPr lang="en-AU" dirty="0"/>
                        <a:t>Scrum term</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Explanation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err="1"/>
                        <a:t>ScrumMaster</a:t>
                      </a:r>
                      <a:endParaRPr lang="en-AU" dirty="0"/>
                    </a:p>
                  </a:txBody>
                  <a:tcPr>
                    <a:lnT w="12700" cap="flat" cmpd="sng" algn="ctr">
                      <a:solidFill>
                        <a:schemeClr val="tx1"/>
                      </a:solidFill>
                      <a:prstDash val="solid"/>
                      <a:round/>
                      <a:headEnd type="none" w="med" len="med"/>
                      <a:tailEnd type="none" w="med" len="med"/>
                    </a:lnT>
                    <a:noFill/>
                  </a:tcPr>
                </a:tc>
                <a:tc>
                  <a:txBody>
                    <a:bodyPr/>
                    <a:lstStyle/>
                    <a:p>
                      <a:r>
                        <a:rPr lang="en-US" dirty="0"/>
                        <a:t>A team coach who guides the team in the effective use of Scrum.</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Potentially shippable</a:t>
                      </a:r>
                    </a:p>
                    <a:p>
                      <a:r>
                        <a:rPr lang="en-AU" dirty="0"/>
                        <a:t>product increment</a:t>
                      </a:r>
                    </a:p>
                  </a:txBody>
                  <a:tcPr/>
                </a:tc>
                <a:tc>
                  <a:txBody>
                    <a:bodyPr/>
                    <a:lstStyle/>
                    <a:p>
                      <a:r>
                        <a:rPr lang="en-US" dirty="0"/>
                        <a:t>The output of a sprint that is of high enough quality to be deployed for customer use.</a:t>
                      </a:r>
                      <a:endParaRPr lang="en-AU" dirty="0"/>
                    </a:p>
                  </a:txBody>
                  <a:tcPr/>
                </a:tc>
                <a:extLst>
                  <a:ext uri="{0D108BD9-81ED-4DB2-BD59-A6C34878D82A}">
                    <a16:rowId xmlns:a16="http://schemas.microsoft.com/office/drawing/2014/main" val="10002"/>
                  </a:ext>
                </a:extLst>
              </a:tr>
              <a:tr h="370840">
                <a:tc>
                  <a:txBody>
                    <a:bodyPr/>
                    <a:lstStyle/>
                    <a:p>
                      <a:r>
                        <a:rPr lang="en-AU" dirty="0"/>
                        <a:t>Velocity</a:t>
                      </a:r>
                    </a:p>
                  </a:txBody>
                  <a:tcPr>
                    <a:lnB w="12700" cap="flat" cmpd="sng" algn="ctr">
                      <a:solidFill>
                        <a:schemeClr val="tx1"/>
                      </a:solidFill>
                      <a:prstDash val="solid"/>
                      <a:round/>
                      <a:headEnd type="none" w="med" len="med"/>
                      <a:tailEnd type="none" w="med" len="med"/>
                    </a:lnB>
                    <a:noFill/>
                  </a:tcPr>
                </a:tc>
                <a:tc>
                  <a:txBody>
                    <a:bodyPr/>
                    <a:lstStyle/>
                    <a:p>
                      <a:r>
                        <a:rPr lang="en-US" dirty="0"/>
                        <a:t>An estimate of how much work a team can do in a single sprint.</a:t>
                      </a:r>
                      <a:endParaRPr lang="en-AU"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r>
              <a:rPr lang="en-AU" dirty="0"/>
              <a:t>Table 2.5 Scrum terminology</a:t>
            </a:r>
            <a:r>
              <a:rPr lang="en-AU" sz="2000" dirty="0"/>
              <a:t> </a:t>
            </a:r>
            <a:r>
              <a:rPr lang="en-AU" sz="2000" b="0" dirty="0"/>
              <a:t>(2 of 2)</a:t>
            </a:r>
            <a:endParaRPr lang="en-AU" sz="2000" dirty="0"/>
          </a:p>
        </p:txBody>
      </p:sp>
    </p:spTree>
    <p:extLst>
      <p:ext uri="{BB962C8B-B14F-4D97-AF65-F5344CB8AC3E}">
        <p14:creationId xmlns:p14="http://schemas.microsoft.com/office/powerpoint/2010/main" val="27934641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a:spcBef>
                <a:spcPts val="1200"/>
              </a:spcBef>
            </a:pPr>
            <a:r>
              <a:rPr lang="en-US" b="1" i="1" dirty="0"/>
              <a:t>The Product Owner </a:t>
            </a:r>
            <a:r>
              <a:rPr lang="en-US" dirty="0"/>
              <a:t>is responsible for ensuring that the development team are always focused on the product they are building rather than diverted into technically interesting but less relevant work. </a:t>
            </a:r>
          </a:p>
          <a:p>
            <a:pPr lvl="1">
              <a:spcBef>
                <a:spcPts val="1200"/>
              </a:spcBef>
            </a:pPr>
            <a:r>
              <a:rPr lang="en-US" dirty="0"/>
              <a:t>In product development, the product manager should normally take on the Product Owner role.</a:t>
            </a:r>
          </a:p>
        </p:txBody>
      </p:sp>
      <p:sp>
        <p:nvSpPr>
          <p:cNvPr id="4" name="Title 3"/>
          <p:cNvSpPr>
            <a:spLocks noGrp="1"/>
          </p:cNvSpPr>
          <p:nvPr>
            <p:ph type="title"/>
          </p:nvPr>
        </p:nvSpPr>
        <p:spPr/>
        <p:txBody>
          <a:bodyPr/>
          <a:lstStyle/>
          <a:p>
            <a:r>
              <a:rPr lang="en-AU" dirty="0"/>
              <a:t>Key roles in Scrum</a:t>
            </a:r>
            <a:r>
              <a:rPr lang="en-AU" sz="2000" dirty="0"/>
              <a:t> </a:t>
            </a:r>
            <a:r>
              <a:rPr lang="en-AU" sz="2000" b="0" dirty="0"/>
              <a:t>(1 of 2)</a:t>
            </a:r>
            <a:endParaRPr lang="en-AU" sz="2000" dirty="0"/>
          </a:p>
        </p:txBody>
      </p:sp>
    </p:spTree>
    <p:extLst>
      <p:ext uri="{BB962C8B-B14F-4D97-AF65-F5344CB8AC3E}">
        <p14:creationId xmlns:p14="http://schemas.microsoft.com/office/powerpoint/2010/main" val="38185294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a:spcBef>
                <a:spcPts val="1200"/>
              </a:spcBef>
            </a:pPr>
            <a:r>
              <a:rPr lang="en-US" b="1" i="1" dirty="0"/>
              <a:t>The </a:t>
            </a:r>
            <a:r>
              <a:rPr lang="en-US" b="1" i="1" dirty="0" err="1"/>
              <a:t>ScrumMaster</a:t>
            </a:r>
            <a:r>
              <a:rPr lang="en-US" b="1" i="1" dirty="0"/>
              <a:t> </a:t>
            </a:r>
            <a:r>
              <a:rPr lang="en-US" dirty="0"/>
              <a:t>is a Scrum expert whose job is to guide the team in the effective use of the Scrum method. The developers of Scrum emphasize that the </a:t>
            </a:r>
            <a:r>
              <a:rPr lang="en-US" dirty="0" err="1"/>
              <a:t>ScrumMaster</a:t>
            </a:r>
            <a:r>
              <a:rPr lang="en-US" dirty="0"/>
              <a:t> is not a conventional project manager but is a coach for the team. They have authority within the team on how Scrum is used. </a:t>
            </a:r>
          </a:p>
          <a:p>
            <a:pPr lvl="1">
              <a:spcBef>
                <a:spcPts val="1200"/>
              </a:spcBef>
            </a:pPr>
            <a:r>
              <a:rPr lang="en-US" dirty="0"/>
              <a:t>In many companies that use Scrum, the </a:t>
            </a:r>
            <a:r>
              <a:rPr lang="en-US" dirty="0" err="1"/>
              <a:t>ScrumMaster</a:t>
            </a:r>
            <a:r>
              <a:rPr lang="en-US" dirty="0"/>
              <a:t> also has some project management responsibilities.</a:t>
            </a:r>
          </a:p>
        </p:txBody>
      </p:sp>
      <p:sp>
        <p:nvSpPr>
          <p:cNvPr id="4" name="Title 3"/>
          <p:cNvSpPr>
            <a:spLocks noGrp="1"/>
          </p:cNvSpPr>
          <p:nvPr>
            <p:ph type="title"/>
          </p:nvPr>
        </p:nvSpPr>
        <p:spPr/>
        <p:txBody>
          <a:bodyPr/>
          <a:lstStyle/>
          <a:p>
            <a:r>
              <a:rPr lang="en-AU" dirty="0"/>
              <a:t>Key roles in Scrum</a:t>
            </a:r>
            <a:r>
              <a:rPr lang="en-AU" sz="2000" dirty="0"/>
              <a:t> </a:t>
            </a:r>
            <a:r>
              <a:rPr lang="en-AU" sz="2000" b="0" dirty="0"/>
              <a:t>(2 of 2)</a:t>
            </a:r>
            <a:endParaRPr lang="en-AU" sz="2000" dirty="0"/>
          </a:p>
        </p:txBody>
      </p:sp>
    </p:spTree>
    <p:extLst>
      <p:ext uri="{BB962C8B-B14F-4D97-AF65-F5344CB8AC3E}">
        <p14:creationId xmlns:p14="http://schemas.microsoft.com/office/powerpoint/2010/main" val="8232813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In Scrum, software is developed in sprints, which are fixed-length periods (2 - 4 weeks) in which software features are developed and delivered.</a:t>
            </a:r>
          </a:p>
          <a:p>
            <a:r>
              <a:rPr lang="en-US" dirty="0"/>
              <a:t>During a sprint, the team has daily meetings (Scrums) to review progress and to update the list of work items that are incomplete.</a:t>
            </a:r>
          </a:p>
          <a:p>
            <a:r>
              <a:rPr lang="en-US" dirty="0"/>
              <a:t>Sprints should produce a ‘shippable product increment’. This means that the developed software should be complete and ready to deploy.</a:t>
            </a:r>
            <a:r>
              <a:rPr lang="en-AU" dirty="0"/>
              <a:t> </a:t>
            </a:r>
            <a:endParaRPr lang="en-US" dirty="0"/>
          </a:p>
        </p:txBody>
      </p:sp>
      <p:sp>
        <p:nvSpPr>
          <p:cNvPr id="4" name="Title 3"/>
          <p:cNvSpPr>
            <a:spLocks noGrp="1"/>
          </p:cNvSpPr>
          <p:nvPr>
            <p:ph type="title"/>
          </p:nvPr>
        </p:nvSpPr>
        <p:spPr/>
        <p:txBody>
          <a:bodyPr/>
          <a:lstStyle/>
          <a:p>
            <a:r>
              <a:rPr lang="en-AU" dirty="0"/>
              <a:t>Scrum and sprints</a:t>
            </a:r>
          </a:p>
        </p:txBody>
      </p:sp>
    </p:spTree>
    <p:extLst>
      <p:ext uri="{BB962C8B-B14F-4D97-AF65-F5344CB8AC3E}">
        <p14:creationId xmlns:p14="http://schemas.microsoft.com/office/powerpoint/2010/main" val="17670728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dirty="0"/>
              <a:t>Scrum cycle</a:t>
            </a:r>
          </a:p>
        </p:txBody>
      </p:sp>
      <p:pic>
        <p:nvPicPr>
          <p:cNvPr id="6" name="Picture 5" descr="The scrum cycle is an integrated process of two cycles. The first cycle is labeled, product backlog, and deals with the following steps.&#10;• Review product backlog.&#10;• Select items to implement.&#10;• Plan sprint.&#10;• Sprint.&#10;• Review sprint.&#10;The second cycle is labeled, sprint backlog, and deals with the following steps.&#10;• Sprint.&#10;• Scrum.&#10;• Develop software.&#10;• Test software.&#10;If a sprint results in a shippable product increment, review sprint.">
            <a:extLst>
              <a:ext uri="{FF2B5EF4-FFF2-40B4-BE49-F238E27FC236}">
                <a16:creationId xmlns:a16="http://schemas.microsoft.com/office/drawing/2014/main" id="{47AEAF91-15B2-B74B-A0C9-9E9E2AA9FFEE}"/>
              </a:ext>
            </a:extLst>
          </p:cNvPr>
          <p:cNvPicPr>
            <a:picLocks noChangeAspect="1"/>
          </p:cNvPicPr>
          <p:nvPr/>
        </p:nvPicPr>
        <p:blipFill rotWithShape="1">
          <a:blip r:embed="rId2">
            <a:extLst>
              <a:ext uri="{28A0092B-C50C-407E-A947-70E740481C1C}">
                <a14:useLocalDpi xmlns:a14="http://schemas.microsoft.com/office/drawing/2010/main" val="0"/>
              </a:ext>
            </a:extLst>
          </a:blip>
          <a:srcRect l="8442" t="22116" r="13959" b="23357"/>
          <a:stretch/>
        </p:blipFill>
        <p:spPr>
          <a:xfrm>
            <a:off x="2476500" y="1347076"/>
            <a:ext cx="4191000" cy="3998311"/>
          </a:xfrm>
          <a:prstGeom prst="rect">
            <a:avLst/>
          </a:prstGeom>
        </p:spPr>
      </p:pic>
      <p:sp>
        <p:nvSpPr>
          <p:cNvPr id="4" name="Title 3"/>
          <p:cNvSpPr>
            <a:spLocks noGrp="1"/>
          </p:cNvSpPr>
          <p:nvPr>
            <p:ph type="title"/>
          </p:nvPr>
        </p:nvSpPr>
        <p:spPr/>
        <p:txBody>
          <a:bodyPr/>
          <a:lstStyle/>
          <a:p>
            <a:r>
              <a:rPr lang="en-AU" dirty="0"/>
              <a:t>Figure 2.3</a:t>
            </a:r>
          </a:p>
        </p:txBody>
      </p:sp>
    </p:spTree>
    <p:extLst>
      <p:ext uri="{BB962C8B-B14F-4D97-AF65-F5344CB8AC3E}">
        <p14:creationId xmlns:p14="http://schemas.microsoft.com/office/powerpoint/2010/main" val="1050349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The top five benefits of using Scrum</a:t>
            </a:r>
            <a:endParaRPr lang="en-AU" dirty="0"/>
          </a:p>
        </p:txBody>
      </p:sp>
      <p:pic>
        <p:nvPicPr>
          <p:cNvPr id="7" name="Picture 6" descr="A triangle represents scrum benefits, in terms of product, progress, and people.">
            <a:extLst>
              <a:ext uri="{FF2B5EF4-FFF2-40B4-BE49-F238E27FC236}">
                <a16:creationId xmlns:a16="http://schemas.microsoft.com/office/drawing/2014/main" id="{039900AA-B2AD-E644-9545-0C7D83653358}"/>
              </a:ext>
            </a:extLst>
          </p:cNvPr>
          <p:cNvPicPr>
            <a:picLocks noChangeAspect="1"/>
          </p:cNvPicPr>
          <p:nvPr/>
        </p:nvPicPr>
        <p:blipFill rotWithShape="1">
          <a:blip r:embed="rId2">
            <a:extLst>
              <a:ext uri="{28A0092B-C50C-407E-A947-70E740481C1C}">
                <a14:useLocalDpi xmlns:a14="http://schemas.microsoft.com/office/drawing/2010/main" val="0"/>
              </a:ext>
            </a:extLst>
          </a:blip>
          <a:srcRect t="26495" b="32335"/>
          <a:stretch/>
        </p:blipFill>
        <p:spPr>
          <a:xfrm>
            <a:off x="1181100" y="1447800"/>
            <a:ext cx="6781800" cy="3790661"/>
          </a:xfrm>
          <a:prstGeom prst="rect">
            <a:avLst/>
          </a:prstGeom>
        </p:spPr>
      </p:pic>
      <p:sp>
        <p:nvSpPr>
          <p:cNvPr id="4" name="Title 3"/>
          <p:cNvSpPr>
            <a:spLocks noGrp="1"/>
          </p:cNvSpPr>
          <p:nvPr>
            <p:ph type="title"/>
          </p:nvPr>
        </p:nvSpPr>
        <p:spPr/>
        <p:txBody>
          <a:bodyPr/>
          <a:lstStyle/>
          <a:p>
            <a:r>
              <a:rPr lang="en-US" dirty="0"/>
              <a:t>Figure 2.4</a:t>
            </a:r>
            <a:endParaRPr lang="en-AU" dirty="0"/>
          </a:p>
        </p:txBody>
      </p:sp>
    </p:spTree>
    <p:extLst>
      <p:ext uri="{BB962C8B-B14F-4D97-AF65-F5344CB8AC3E}">
        <p14:creationId xmlns:p14="http://schemas.microsoft.com/office/powerpoint/2010/main" val="36970660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r>
              <a:rPr lang="en-US" b="1" i="1" dirty="0"/>
              <a:t>Product backlog</a:t>
            </a:r>
            <a:br>
              <a:rPr lang="en-US" dirty="0"/>
            </a:br>
            <a:r>
              <a:rPr lang="en-US" dirty="0"/>
              <a:t>This is a to-do list of items to be implemented that is reviewed and updated before each sprint.</a:t>
            </a:r>
          </a:p>
          <a:p>
            <a:r>
              <a:rPr lang="en-US" b="1" i="1" dirty="0"/>
              <a:t>Timeboxed sprints</a:t>
            </a:r>
            <a:br>
              <a:rPr lang="en-US" dirty="0"/>
            </a:br>
            <a:r>
              <a:rPr lang="en-US" dirty="0"/>
              <a:t>Fixed-time (2-4 week) periods in which items from the product backlog are implemented,</a:t>
            </a:r>
          </a:p>
          <a:p>
            <a:r>
              <a:rPr lang="en-US" b="1" i="1" dirty="0"/>
              <a:t>Self-organizing teams</a:t>
            </a:r>
            <a:br>
              <a:rPr lang="en-US" dirty="0"/>
            </a:br>
            <a:r>
              <a:rPr lang="en-US" dirty="0"/>
              <a:t>Self-organizing teams make their own decisions and work by discussing issues and making decisions by consensus.</a:t>
            </a:r>
          </a:p>
        </p:txBody>
      </p:sp>
      <p:sp>
        <p:nvSpPr>
          <p:cNvPr id="4" name="Title 3"/>
          <p:cNvSpPr>
            <a:spLocks noGrp="1"/>
          </p:cNvSpPr>
          <p:nvPr>
            <p:ph type="title"/>
          </p:nvPr>
        </p:nvSpPr>
        <p:spPr/>
        <p:txBody>
          <a:bodyPr/>
          <a:lstStyle/>
          <a:p>
            <a:r>
              <a:rPr lang="en-AU" dirty="0"/>
              <a:t>Key Scrum practices</a:t>
            </a:r>
          </a:p>
        </p:txBody>
      </p:sp>
    </p:spTree>
    <p:extLst>
      <p:ext uri="{BB962C8B-B14F-4D97-AF65-F5344CB8AC3E}">
        <p14:creationId xmlns:p14="http://schemas.microsoft.com/office/powerpoint/2010/main" val="32170601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800600"/>
          </a:xfrm>
        </p:spPr>
        <p:txBody>
          <a:bodyPr/>
          <a:lstStyle/>
          <a:p>
            <a:pPr>
              <a:spcBef>
                <a:spcPts val="1200"/>
              </a:spcBef>
            </a:pPr>
            <a:r>
              <a:rPr lang="en-US" sz="2600" dirty="0"/>
              <a:t>The product backlog is a list of what needs to be done to complete the development of the product. </a:t>
            </a:r>
          </a:p>
          <a:p>
            <a:pPr>
              <a:spcBef>
                <a:spcPts val="1200"/>
              </a:spcBef>
            </a:pPr>
            <a:r>
              <a:rPr lang="en-US" sz="2600" dirty="0"/>
              <a:t>The items on this list are called product backlog items (PBIs). </a:t>
            </a:r>
          </a:p>
          <a:p>
            <a:pPr>
              <a:spcBef>
                <a:spcPts val="1200"/>
              </a:spcBef>
            </a:pPr>
            <a:r>
              <a:rPr lang="en-US" sz="2600" dirty="0"/>
              <a:t>The product backlog may include a variety of different items such as product features to be implemented, user requests, essential development activities and desirable engineering improvements.  </a:t>
            </a:r>
          </a:p>
          <a:p>
            <a:pPr>
              <a:spcBef>
                <a:spcPts val="1200"/>
              </a:spcBef>
            </a:pPr>
            <a:r>
              <a:rPr lang="en-US" sz="2600" dirty="0"/>
              <a:t>The product backlog should always be prioritized so that the items that be implemented first are at the top of the list. </a:t>
            </a:r>
            <a:endParaRPr lang="en-AU" sz="2600" dirty="0"/>
          </a:p>
        </p:txBody>
      </p:sp>
      <p:sp>
        <p:nvSpPr>
          <p:cNvPr id="4" name="Title 3"/>
          <p:cNvSpPr>
            <a:spLocks noGrp="1"/>
          </p:cNvSpPr>
          <p:nvPr>
            <p:ph type="title"/>
          </p:nvPr>
        </p:nvSpPr>
        <p:spPr/>
        <p:txBody>
          <a:bodyPr/>
          <a:lstStyle/>
          <a:p>
            <a:r>
              <a:rPr lang="en-AU" dirty="0"/>
              <a:t>Product backlogs</a:t>
            </a:r>
          </a:p>
        </p:txBody>
      </p:sp>
    </p:spTree>
    <p:extLst>
      <p:ext uri="{BB962C8B-B14F-4D97-AF65-F5344CB8AC3E}">
        <p14:creationId xmlns:p14="http://schemas.microsoft.com/office/powerpoint/2010/main" val="30667603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descr="The six examples are as follows.&#10;1. Feature. As a teacher, I want to be able to configure the group of tools that are available to individual classes.&#10;2. Feature. As a parent, I want to be able to view my children’s work and the assessments made by their teachers.&#10;3. User request. As a teacher of young children, I want a pictorial interface for children with limited reading ability.&#10;4. Development activity. Establish criteria for the assessment of open source software that might be used as a basis for parts of this system.&#10;5. Engineering improvement. Refactor user interface code to improve understandability and performance.&#10;6. Engineering improvement. Implement encryption for all personal user data.&#10;"/>
          <p:cNvGraphicFramePr>
            <a:graphicFrameLocks noGrp="1"/>
          </p:cNvGraphicFramePr>
          <p:nvPr>
            <p:extLst>
              <p:ext uri="{D42A27DB-BD31-4B8C-83A1-F6EECF244321}">
                <p14:modId xmlns:p14="http://schemas.microsoft.com/office/powerpoint/2010/main" val="4186136779"/>
              </p:ext>
            </p:extLst>
          </p:nvPr>
        </p:nvGraphicFramePr>
        <p:xfrm>
          <a:off x="457200" y="1828800"/>
          <a:ext cx="8229600" cy="3108960"/>
        </p:xfrm>
        <a:graphic>
          <a:graphicData uri="http://schemas.openxmlformats.org/drawingml/2006/table">
            <a:tbl>
              <a:tblPr firstRow="1" bandRow="1">
                <a:tableStyleId>{3B4B98B0-60AC-42C2-AFA5-B58CD77FA1E5}</a:tableStyleId>
              </a:tblPr>
              <a:tblGrid>
                <a:gridCol w="8229600">
                  <a:extLst>
                    <a:ext uri="{9D8B030D-6E8A-4147-A177-3AD203B41FA5}">
                      <a16:colId xmlns:a16="http://schemas.microsoft.com/office/drawing/2014/main" val="20000"/>
                    </a:ext>
                  </a:extLst>
                </a:gridCol>
              </a:tblGrid>
              <a:tr h="370840">
                <a:tc>
                  <a:txBody>
                    <a:bodyPr/>
                    <a:lstStyle/>
                    <a:p>
                      <a:r>
                        <a:rPr lang="en-US" b="0" dirty="0"/>
                        <a:t>1. As a teacher, I want to be able to configure the group of tools that are </a:t>
                      </a:r>
                    </a:p>
                    <a:p>
                      <a:r>
                        <a:rPr lang="en-US" b="0" dirty="0"/>
                        <a:t>    available to individual classes. (feature)</a:t>
                      </a:r>
                    </a:p>
                    <a:p>
                      <a:r>
                        <a:rPr lang="en-US" b="0" dirty="0"/>
                        <a:t>2. As a parent, I want to be able to view my children’s work and the </a:t>
                      </a:r>
                    </a:p>
                    <a:p>
                      <a:r>
                        <a:rPr lang="en-US" b="0" dirty="0"/>
                        <a:t>    assessments made by their teachers. (feature)</a:t>
                      </a:r>
                    </a:p>
                    <a:p>
                      <a:r>
                        <a:rPr lang="en-US" b="0" dirty="0"/>
                        <a:t>3. As a teacher of young children, I want a pictorial interface for children with</a:t>
                      </a:r>
                    </a:p>
                    <a:p>
                      <a:r>
                        <a:rPr lang="en-US" b="0" dirty="0"/>
                        <a:t>    limited reading ability. (user request)</a:t>
                      </a:r>
                    </a:p>
                    <a:p>
                      <a:r>
                        <a:rPr lang="en-US" b="0" dirty="0"/>
                        <a:t>4. Establish criteria for the assessment of open source software that might be</a:t>
                      </a:r>
                    </a:p>
                    <a:p>
                      <a:r>
                        <a:rPr lang="en-US" b="0" dirty="0"/>
                        <a:t>    used as a basis for parts of this system. (development activity)</a:t>
                      </a:r>
                    </a:p>
                    <a:p>
                      <a:r>
                        <a:rPr lang="en-US" b="0" dirty="0"/>
                        <a:t>5. Refactor user interface code to improve understandability and performance.</a:t>
                      </a:r>
                      <a:r>
                        <a:rPr lang="en-US" b="0" baseline="0" dirty="0"/>
                        <a:t>  </a:t>
                      </a:r>
                    </a:p>
                    <a:p>
                      <a:r>
                        <a:rPr lang="en-US" b="0" baseline="0" dirty="0"/>
                        <a:t>    </a:t>
                      </a:r>
                      <a:r>
                        <a:rPr lang="en-US" b="0" dirty="0"/>
                        <a:t>(engineering improvement)</a:t>
                      </a:r>
                    </a:p>
                    <a:p>
                      <a:r>
                        <a:rPr lang="en-US" b="0" dirty="0"/>
                        <a:t>6. Implement encryption for all personal user data. (engineering improvement)</a:t>
                      </a:r>
                      <a:endParaRPr lang="en-AU" b="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4" name="Title 3"/>
          <p:cNvSpPr>
            <a:spLocks noGrp="1"/>
          </p:cNvSpPr>
          <p:nvPr>
            <p:ph type="title"/>
          </p:nvPr>
        </p:nvSpPr>
        <p:spPr/>
        <p:txBody>
          <a:bodyPr/>
          <a:lstStyle/>
          <a:p>
            <a:r>
              <a:rPr lang="en-US" dirty="0"/>
              <a:t>Table 2.6 Examples of product backlog items</a:t>
            </a:r>
            <a:endParaRPr lang="en-AU" dirty="0"/>
          </a:p>
        </p:txBody>
      </p:sp>
    </p:spTree>
    <p:extLst>
      <p:ext uri="{BB962C8B-B14F-4D97-AF65-F5344CB8AC3E}">
        <p14:creationId xmlns:p14="http://schemas.microsoft.com/office/powerpoint/2010/main" val="18784437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descr="A table lists and describes different product backlog item states."/>
          <p:cNvGraphicFramePr>
            <a:graphicFrameLocks noGrp="1"/>
          </p:cNvGraphicFramePr>
          <p:nvPr>
            <p:ph idx="1"/>
            <p:extLst>
              <p:ext uri="{D42A27DB-BD31-4B8C-83A1-F6EECF244321}">
                <p14:modId xmlns:p14="http://schemas.microsoft.com/office/powerpoint/2010/main" val="1890827543"/>
              </p:ext>
            </p:extLst>
          </p:nvPr>
        </p:nvGraphicFramePr>
        <p:xfrm>
          <a:off x="457200" y="1600200"/>
          <a:ext cx="8229600" cy="4759960"/>
        </p:xfrm>
        <a:graphic>
          <a:graphicData uri="http://schemas.openxmlformats.org/drawingml/2006/table">
            <a:tbl>
              <a:tblPr firstRow="1" bandRow="1">
                <a:tableStyleId>{3B4B98B0-60AC-42C2-AFA5-B58CD77FA1E5}</a:tableStyleId>
              </a:tblPr>
              <a:tblGrid>
                <a:gridCol w="3124200">
                  <a:extLst>
                    <a:ext uri="{9D8B030D-6E8A-4147-A177-3AD203B41FA5}">
                      <a16:colId xmlns:a16="http://schemas.microsoft.com/office/drawing/2014/main" val="20000"/>
                    </a:ext>
                  </a:extLst>
                </a:gridCol>
                <a:gridCol w="5105400">
                  <a:extLst>
                    <a:ext uri="{9D8B030D-6E8A-4147-A177-3AD203B41FA5}">
                      <a16:colId xmlns:a16="http://schemas.microsoft.com/office/drawing/2014/main" val="20001"/>
                    </a:ext>
                  </a:extLst>
                </a:gridCol>
              </a:tblGrid>
              <a:tr h="370840">
                <a:tc>
                  <a:txBody>
                    <a:bodyPr/>
                    <a:lstStyle/>
                    <a:p>
                      <a:r>
                        <a:rPr lang="en-AU" dirty="0"/>
                        <a:t>Heading</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Description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a:t>Ready for consideration</a:t>
                      </a:r>
                    </a:p>
                  </a:txBody>
                  <a:tcPr>
                    <a:lnT w="12700" cap="flat" cmpd="sng" algn="ctr">
                      <a:solidFill>
                        <a:schemeClr val="tx1"/>
                      </a:solidFill>
                      <a:prstDash val="solid"/>
                      <a:round/>
                      <a:headEnd type="none" w="med" len="med"/>
                      <a:tailEnd type="none" w="med" len="med"/>
                    </a:lnT>
                    <a:noFill/>
                  </a:tcPr>
                </a:tc>
                <a:tc>
                  <a:txBody>
                    <a:bodyPr/>
                    <a:lstStyle/>
                    <a:p>
                      <a:r>
                        <a:rPr lang="en-US" dirty="0"/>
                        <a:t>These are high-level ideas and feature descriptions that will be considered for inclusion in the product. They are tentative so may radically change or may not be included</a:t>
                      </a:r>
                    </a:p>
                    <a:p>
                      <a:r>
                        <a:rPr lang="en-US" dirty="0"/>
                        <a:t>in the final product.</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Ready for refinement</a:t>
                      </a:r>
                    </a:p>
                  </a:txBody>
                  <a:tcPr/>
                </a:tc>
                <a:tc>
                  <a:txBody>
                    <a:bodyPr/>
                    <a:lstStyle/>
                    <a:p>
                      <a:r>
                        <a:rPr lang="en-US" dirty="0"/>
                        <a:t>The team has agreed that this is an important item that should be implemented as part of the current development. There is a reasonably clear definition of what is required. However, work is needed to understand and refine the item.</a:t>
                      </a:r>
                      <a:endParaRPr lang="en-AU" dirty="0"/>
                    </a:p>
                  </a:txBody>
                  <a:tcPr/>
                </a:tc>
                <a:extLst>
                  <a:ext uri="{0D108BD9-81ED-4DB2-BD59-A6C34878D82A}">
                    <a16:rowId xmlns:a16="http://schemas.microsoft.com/office/drawing/2014/main" val="10002"/>
                  </a:ext>
                </a:extLst>
              </a:tr>
              <a:tr h="370840">
                <a:tc>
                  <a:txBody>
                    <a:bodyPr/>
                    <a:lstStyle/>
                    <a:p>
                      <a:r>
                        <a:rPr lang="en-AU" dirty="0"/>
                        <a:t>Ready for implementation</a:t>
                      </a:r>
                    </a:p>
                  </a:txBody>
                  <a:tcPr>
                    <a:lnB w="12700" cap="flat" cmpd="sng" algn="ctr">
                      <a:solidFill>
                        <a:schemeClr val="tx1"/>
                      </a:solidFill>
                      <a:prstDash val="solid"/>
                      <a:round/>
                      <a:headEnd type="none" w="med" len="med"/>
                      <a:tailEnd type="none" w="med" len="med"/>
                    </a:lnB>
                    <a:noFill/>
                  </a:tcPr>
                </a:tc>
                <a:tc>
                  <a:txBody>
                    <a:bodyPr/>
                    <a:lstStyle/>
                    <a:p>
                      <a:r>
                        <a:rPr lang="en-US" dirty="0"/>
                        <a:t>The PBI has enough detail for the team to estimate the effort involved and to implement the item. Dependencies on other items have been identified.</a:t>
                      </a:r>
                      <a:endParaRPr lang="en-AU"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r>
              <a:rPr lang="en-US" dirty="0"/>
              <a:t>Table 2.7 Product backlog item states</a:t>
            </a:r>
            <a:endParaRPr lang="en-AU" dirty="0"/>
          </a:p>
        </p:txBody>
      </p:sp>
    </p:spTree>
    <p:extLst>
      <p:ext uri="{BB962C8B-B14F-4D97-AF65-F5344CB8AC3E}">
        <p14:creationId xmlns:p14="http://schemas.microsoft.com/office/powerpoint/2010/main" val="24797941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r>
              <a:rPr lang="en-US" dirty="0"/>
              <a:t>A large number of ‘agile methods’ have been developed. </a:t>
            </a:r>
          </a:p>
          <a:p>
            <a:pPr lvl="1"/>
            <a:r>
              <a:rPr lang="en-US" sz="2800" dirty="0"/>
              <a:t>There is no ‘best’ agile method or technique.</a:t>
            </a:r>
          </a:p>
          <a:p>
            <a:pPr lvl="1"/>
            <a:r>
              <a:rPr lang="en-US" sz="2800" dirty="0"/>
              <a:t>It depends on who is using the technique, the development team and the type of product being developed</a:t>
            </a:r>
          </a:p>
        </p:txBody>
      </p:sp>
      <p:sp>
        <p:nvSpPr>
          <p:cNvPr id="2" name="Title 1"/>
          <p:cNvSpPr>
            <a:spLocks noGrp="1"/>
          </p:cNvSpPr>
          <p:nvPr>
            <p:ph type="title"/>
          </p:nvPr>
        </p:nvSpPr>
        <p:spPr/>
        <p:txBody>
          <a:bodyPr/>
          <a:lstStyle/>
          <a:p>
            <a:r>
              <a:rPr lang="en-AU" dirty="0"/>
              <a:t>Agile software engineering</a:t>
            </a:r>
            <a:r>
              <a:rPr lang="en-AU" sz="2000" dirty="0"/>
              <a:t> </a:t>
            </a:r>
            <a:r>
              <a:rPr lang="en-AU" sz="2000" b="0" dirty="0"/>
              <a:t>(2 of 2)</a:t>
            </a:r>
            <a:endParaRPr lang="en-US" sz="2000" b="0" dirty="0"/>
          </a:p>
        </p:txBody>
      </p:sp>
    </p:spTree>
    <p:extLst>
      <p:ext uri="{BB962C8B-B14F-4D97-AF65-F5344CB8AC3E}">
        <p14:creationId xmlns:p14="http://schemas.microsoft.com/office/powerpoint/2010/main" val="6964834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AU" dirty="0"/>
              <a:t>Product backlog activities</a:t>
            </a:r>
          </a:p>
        </p:txBody>
      </p:sp>
      <p:pic>
        <p:nvPicPr>
          <p:cNvPr id="5" name="Picture 4" descr="The following five items are listed under Product Backlog.&#10;• P B I 1.&#10;• P B I 2.&#10;• P B I 3.&#10;• P B I 4.&#10;• P B I 5.&#10;The following seven items are listed under Revised Product Backlog.&#10;• P B I 1.1.&#10;• P B I 1.2.&#10;• P B I 2 E.&#10;• P B I 3 E.&#10;• P B I 4.&#10;• P B I 5.&#10;• P B I 6.&#10;The following four activities are listed between Product Backlog and Revised Product Backlog.&#10;• Refinement.&#10;• Estimation.&#10;• Prioritization.&#10;• Creation.&#10;">
            <a:extLst>
              <a:ext uri="{FF2B5EF4-FFF2-40B4-BE49-F238E27FC236}">
                <a16:creationId xmlns:a16="http://schemas.microsoft.com/office/drawing/2014/main" id="{C2B98535-8773-C940-AA4A-E94097689161}"/>
              </a:ext>
            </a:extLst>
          </p:cNvPr>
          <p:cNvPicPr>
            <a:picLocks noChangeAspect="1"/>
          </p:cNvPicPr>
          <p:nvPr/>
        </p:nvPicPr>
        <p:blipFill rotWithShape="1">
          <a:blip r:embed="rId2">
            <a:extLst>
              <a:ext uri="{28A0092B-C50C-407E-A947-70E740481C1C}">
                <a14:useLocalDpi xmlns:a14="http://schemas.microsoft.com/office/drawing/2010/main" val="0"/>
              </a:ext>
            </a:extLst>
          </a:blip>
          <a:srcRect l="16470" t="8757" r="13959" b="50730"/>
          <a:stretch/>
        </p:blipFill>
        <p:spPr>
          <a:xfrm>
            <a:off x="2019300" y="1295400"/>
            <a:ext cx="5105400" cy="4036321"/>
          </a:xfrm>
          <a:prstGeom prst="rect">
            <a:avLst/>
          </a:prstGeom>
        </p:spPr>
      </p:pic>
      <p:sp>
        <p:nvSpPr>
          <p:cNvPr id="2" name="Title 1"/>
          <p:cNvSpPr>
            <a:spLocks noGrp="1"/>
          </p:cNvSpPr>
          <p:nvPr>
            <p:ph type="title"/>
          </p:nvPr>
        </p:nvSpPr>
        <p:spPr/>
        <p:txBody>
          <a:bodyPr/>
          <a:lstStyle/>
          <a:p>
            <a:r>
              <a:rPr lang="en-US" dirty="0"/>
              <a:t>Figure 2.5</a:t>
            </a:r>
            <a:endParaRPr lang="en-AU" dirty="0"/>
          </a:p>
        </p:txBody>
      </p:sp>
    </p:spTree>
    <p:extLst>
      <p:ext uri="{BB962C8B-B14F-4D97-AF65-F5344CB8AC3E}">
        <p14:creationId xmlns:p14="http://schemas.microsoft.com/office/powerpoint/2010/main" val="39026563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sz="2700" b="1" i="1" dirty="0"/>
              <a:t>Refinement </a:t>
            </a:r>
            <a:br>
              <a:rPr lang="en-US" sz="2700" dirty="0"/>
            </a:br>
            <a:r>
              <a:rPr lang="en-US" sz="2700" dirty="0"/>
              <a:t>Existing PBIs are </a:t>
            </a:r>
            <a:r>
              <a:rPr lang="en-US" sz="2700" dirty="0" err="1"/>
              <a:t>analysed</a:t>
            </a:r>
            <a:r>
              <a:rPr lang="en-US" sz="2700" dirty="0"/>
              <a:t> and refined to create more detailed PBIs. This may lead to the creation of new product backlog items.</a:t>
            </a:r>
          </a:p>
          <a:p>
            <a:r>
              <a:rPr lang="en-US" sz="2700" b="1" dirty="0"/>
              <a:t>Estimation</a:t>
            </a:r>
            <a:br>
              <a:rPr lang="en-US" sz="2700" dirty="0"/>
            </a:br>
            <a:r>
              <a:rPr lang="en-US" sz="2700" dirty="0"/>
              <a:t>The team estimate the amount of work required to implement a PBI and add this assessment to each </a:t>
            </a:r>
            <a:r>
              <a:rPr lang="en-US" sz="2700" dirty="0" err="1"/>
              <a:t>analysed</a:t>
            </a:r>
            <a:r>
              <a:rPr lang="en-US" sz="2700" dirty="0"/>
              <a:t> PBI.</a:t>
            </a:r>
          </a:p>
        </p:txBody>
      </p:sp>
      <p:sp>
        <p:nvSpPr>
          <p:cNvPr id="4" name="Title 3"/>
          <p:cNvSpPr>
            <a:spLocks noGrp="1"/>
          </p:cNvSpPr>
          <p:nvPr>
            <p:ph type="title"/>
          </p:nvPr>
        </p:nvSpPr>
        <p:spPr/>
        <p:txBody>
          <a:bodyPr/>
          <a:lstStyle/>
          <a:p>
            <a:r>
              <a:rPr lang="en-AU" dirty="0"/>
              <a:t>Product backlog activities</a:t>
            </a:r>
            <a:r>
              <a:rPr lang="en-AU" sz="2000" dirty="0"/>
              <a:t> </a:t>
            </a:r>
            <a:r>
              <a:rPr lang="en-AU" sz="2000" b="0" dirty="0"/>
              <a:t>(1 of 2)</a:t>
            </a:r>
          </a:p>
        </p:txBody>
      </p:sp>
    </p:spTree>
    <p:extLst>
      <p:ext uri="{BB962C8B-B14F-4D97-AF65-F5344CB8AC3E}">
        <p14:creationId xmlns:p14="http://schemas.microsoft.com/office/powerpoint/2010/main" val="4169591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r>
              <a:rPr lang="en-US" sz="2700" b="1" dirty="0"/>
              <a:t>Creation </a:t>
            </a:r>
            <a:br>
              <a:rPr lang="en-US" sz="2700" dirty="0"/>
            </a:br>
            <a:r>
              <a:rPr lang="en-US" sz="2700" dirty="0"/>
              <a:t>New items are added to the backlog. These may be new features suggested by the product manager, required feature changes, engineering improvements, or process activities such as the assessment of development tools that might be used.</a:t>
            </a:r>
          </a:p>
          <a:p>
            <a:r>
              <a:rPr lang="en-US" sz="2700" b="1" dirty="0"/>
              <a:t>Prioritization</a:t>
            </a:r>
            <a:br>
              <a:rPr lang="en-US" sz="2700" dirty="0"/>
            </a:br>
            <a:r>
              <a:rPr lang="en-US" sz="2700" dirty="0"/>
              <a:t>The product backlog items are reordered to take new information and changed circumstances into account.</a:t>
            </a:r>
          </a:p>
        </p:txBody>
      </p:sp>
      <p:sp>
        <p:nvSpPr>
          <p:cNvPr id="4" name="Title 3"/>
          <p:cNvSpPr>
            <a:spLocks noGrp="1"/>
          </p:cNvSpPr>
          <p:nvPr>
            <p:ph type="title"/>
          </p:nvPr>
        </p:nvSpPr>
        <p:spPr/>
        <p:txBody>
          <a:bodyPr/>
          <a:lstStyle/>
          <a:p>
            <a:r>
              <a:rPr lang="en-AU" dirty="0"/>
              <a:t>Product backlog activities</a:t>
            </a:r>
            <a:r>
              <a:rPr lang="en-AU" sz="2000" dirty="0"/>
              <a:t> </a:t>
            </a:r>
            <a:r>
              <a:rPr lang="en-AU" sz="2000" b="0" dirty="0"/>
              <a:t>(2 of 2)</a:t>
            </a:r>
            <a:endParaRPr lang="en-AU" sz="2000" dirty="0"/>
          </a:p>
        </p:txBody>
      </p:sp>
    </p:spTree>
    <p:extLst>
      <p:ext uri="{BB962C8B-B14F-4D97-AF65-F5344CB8AC3E}">
        <p14:creationId xmlns:p14="http://schemas.microsoft.com/office/powerpoint/2010/main" val="17738359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876800"/>
          </a:xfrm>
        </p:spPr>
        <p:txBody>
          <a:bodyPr/>
          <a:lstStyle/>
          <a:p>
            <a:r>
              <a:rPr lang="en-US" b="1" i="1" dirty="0"/>
              <a:t>Effort required</a:t>
            </a:r>
          </a:p>
          <a:p>
            <a:pPr lvl="1"/>
            <a:r>
              <a:rPr lang="en-US" dirty="0"/>
              <a:t>This may be expressed in person-hours or person-days i.e. the number of hours or days it would take one person to implement that PBI. This is not the same as calendar time. Several people may work on an item, which may shorten the calendar time required.  </a:t>
            </a:r>
          </a:p>
          <a:p>
            <a:r>
              <a:rPr lang="en-US" b="1" i="1" dirty="0"/>
              <a:t>Story points</a:t>
            </a:r>
          </a:p>
          <a:p>
            <a:pPr lvl="1"/>
            <a:r>
              <a:rPr lang="en-US" dirty="0"/>
              <a:t>Story points are an arbitrary estimate of the effort involved in implementing a PBI, taking into account the size of the task, its complexity, the technology that may be required and the ‘unknown’ characteristics of the work. </a:t>
            </a:r>
          </a:p>
        </p:txBody>
      </p:sp>
      <p:sp>
        <p:nvSpPr>
          <p:cNvPr id="4" name="Title 3"/>
          <p:cNvSpPr>
            <a:spLocks noGrp="1"/>
          </p:cNvSpPr>
          <p:nvPr>
            <p:ph type="title"/>
          </p:nvPr>
        </p:nvSpPr>
        <p:spPr/>
        <p:txBody>
          <a:bodyPr/>
          <a:lstStyle/>
          <a:p>
            <a:r>
              <a:rPr lang="en-AU" dirty="0"/>
              <a:t>PBI estimation metrics</a:t>
            </a:r>
            <a:r>
              <a:rPr lang="en-AU" sz="2000" dirty="0"/>
              <a:t> </a:t>
            </a:r>
            <a:r>
              <a:rPr lang="en-AU" sz="2000" b="0" dirty="0"/>
              <a:t>(1 of 2)</a:t>
            </a:r>
            <a:endParaRPr lang="en-AU" sz="2000" dirty="0"/>
          </a:p>
        </p:txBody>
      </p:sp>
    </p:spTree>
    <p:extLst>
      <p:ext uri="{BB962C8B-B14F-4D97-AF65-F5344CB8AC3E}">
        <p14:creationId xmlns:p14="http://schemas.microsoft.com/office/powerpoint/2010/main" val="38554378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876800"/>
          </a:xfrm>
        </p:spPr>
        <p:txBody>
          <a:bodyPr/>
          <a:lstStyle/>
          <a:p>
            <a:r>
              <a:rPr lang="en-US" b="1" i="1" dirty="0"/>
              <a:t>Story points</a:t>
            </a:r>
          </a:p>
          <a:p>
            <a:pPr lvl="1"/>
            <a:r>
              <a:rPr lang="en-US" dirty="0"/>
              <a:t>They were derived originally by comparing user stories, but they can be used for estimating any kind of PBI. </a:t>
            </a:r>
          </a:p>
          <a:p>
            <a:pPr lvl="1"/>
            <a:r>
              <a:rPr lang="en-US" dirty="0"/>
              <a:t>Story points are estimated relatively. The team agree on the story points for a baseline task and other tasks are estimated by comparison with this e.g. more/less complex, larger/smaller etc. </a:t>
            </a:r>
          </a:p>
        </p:txBody>
      </p:sp>
      <p:sp>
        <p:nvSpPr>
          <p:cNvPr id="4" name="Title 3"/>
          <p:cNvSpPr>
            <a:spLocks noGrp="1"/>
          </p:cNvSpPr>
          <p:nvPr>
            <p:ph type="title"/>
          </p:nvPr>
        </p:nvSpPr>
        <p:spPr/>
        <p:txBody>
          <a:bodyPr/>
          <a:lstStyle/>
          <a:p>
            <a:r>
              <a:rPr lang="en-AU" dirty="0"/>
              <a:t>PBI estimation metrics</a:t>
            </a:r>
            <a:r>
              <a:rPr lang="en-AU" sz="2000" dirty="0"/>
              <a:t> </a:t>
            </a:r>
            <a:r>
              <a:rPr lang="en-AU" sz="2000" b="0" dirty="0"/>
              <a:t>(2 of 2)</a:t>
            </a:r>
            <a:endParaRPr lang="en-AU" sz="2000" dirty="0"/>
          </a:p>
        </p:txBody>
      </p:sp>
    </p:spTree>
    <p:extLst>
      <p:ext uri="{BB962C8B-B14F-4D97-AF65-F5344CB8AC3E}">
        <p14:creationId xmlns:p14="http://schemas.microsoft.com/office/powerpoint/2010/main" val="1267474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r>
              <a:rPr lang="en-US" dirty="0"/>
              <a:t>Products are developed in a series of sprints, each of which delivers an increment of the product or supporting software. </a:t>
            </a:r>
          </a:p>
          <a:p>
            <a:r>
              <a:rPr lang="en-US" dirty="0"/>
              <a:t>Sprints are short duration activities (1-4 weeks) and take place between a defined start and end date. Sprints are </a:t>
            </a:r>
            <a:r>
              <a:rPr lang="en-US" dirty="0" err="1"/>
              <a:t>timeboxed</a:t>
            </a:r>
            <a:r>
              <a:rPr lang="en-US" dirty="0"/>
              <a:t>, which means that development stops at the end of a sprint whether or not the work has been completed.</a:t>
            </a:r>
          </a:p>
          <a:p>
            <a:r>
              <a:rPr lang="en-US" dirty="0"/>
              <a:t>During a sprint, the team work on the items from the product backlog.</a:t>
            </a:r>
          </a:p>
        </p:txBody>
      </p:sp>
      <p:sp>
        <p:nvSpPr>
          <p:cNvPr id="4" name="Title 3"/>
          <p:cNvSpPr>
            <a:spLocks noGrp="1"/>
          </p:cNvSpPr>
          <p:nvPr>
            <p:ph type="title"/>
          </p:nvPr>
        </p:nvSpPr>
        <p:spPr/>
        <p:txBody>
          <a:bodyPr/>
          <a:lstStyle/>
          <a:p>
            <a:r>
              <a:rPr lang="en-AU" dirty="0" err="1"/>
              <a:t>Timeboxed</a:t>
            </a:r>
            <a:r>
              <a:rPr lang="en-AU" dirty="0"/>
              <a:t> sprints</a:t>
            </a:r>
          </a:p>
        </p:txBody>
      </p:sp>
    </p:spTree>
    <p:extLst>
      <p:ext uri="{BB962C8B-B14F-4D97-AF65-F5344CB8AC3E}">
        <p14:creationId xmlns:p14="http://schemas.microsoft.com/office/powerpoint/2010/main" val="18743737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dirty="0"/>
              <a:t>Benefits of using </a:t>
            </a:r>
            <a:r>
              <a:rPr lang="en-US" dirty="0" err="1"/>
              <a:t>timeboxed</a:t>
            </a:r>
            <a:r>
              <a:rPr lang="en-US" dirty="0"/>
              <a:t> sprints</a:t>
            </a:r>
            <a:endParaRPr lang="en-AU" dirty="0"/>
          </a:p>
        </p:txBody>
      </p:sp>
      <p:pic>
        <p:nvPicPr>
          <p:cNvPr id="6" name="Picture 5" descr="The three benefits are as follows.&#10;• Demonstrable progress. There is a tangible output, usually a software demonstrator, that can be delivered at the end of every sprint.&#10;• Problem discovery. If errors and omissions are discovered, the rework required is limited to the duration of a sprint.&#10;• Work planning. The team develops an understanding of how much work they can do in a fixed time period.&#10;">
            <a:extLst>
              <a:ext uri="{FF2B5EF4-FFF2-40B4-BE49-F238E27FC236}">
                <a16:creationId xmlns:a16="http://schemas.microsoft.com/office/drawing/2014/main" id="{5922558F-9D20-2746-A906-1B73569B7F9B}"/>
              </a:ext>
            </a:extLst>
          </p:cNvPr>
          <p:cNvPicPr>
            <a:picLocks noChangeAspect="1"/>
          </p:cNvPicPr>
          <p:nvPr/>
        </p:nvPicPr>
        <p:blipFill rotWithShape="1">
          <a:blip r:embed="rId2">
            <a:extLst>
              <a:ext uri="{28A0092B-C50C-407E-A947-70E740481C1C}">
                <a14:useLocalDpi xmlns:a14="http://schemas.microsoft.com/office/drawing/2010/main" val="0"/>
              </a:ext>
            </a:extLst>
          </a:blip>
          <a:srcRect l="8741" t="13084" r="6526" b="49237"/>
          <a:stretch/>
        </p:blipFill>
        <p:spPr>
          <a:xfrm>
            <a:off x="1371600" y="1295399"/>
            <a:ext cx="6477000" cy="4113463"/>
          </a:xfrm>
          <a:prstGeom prst="rect">
            <a:avLst/>
          </a:prstGeom>
        </p:spPr>
      </p:pic>
      <p:sp>
        <p:nvSpPr>
          <p:cNvPr id="4" name="Title 3"/>
          <p:cNvSpPr>
            <a:spLocks noGrp="1"/>
          </p:cNvSpPr>
          <p:nvPr>
            <p:ph type="title"/>
          </p:nvPr>
        </p:nvSpPr>
        <p:spPr/>
        <p:txBody>
          <a:bodyPr/>
          <a:lstStyle/>
          <a:p>
            <a:r>
              <a:rPr lang="en-US" dirty="0"/>
              <a:t>Figure 2.6</a:t>
            </a:r>
            <a:endParaRPr lang="en-AU" dirty="0"/>
          </a:p>
        </p:txBody>
      </p:sp>
    </p:spTree>
    <p:extLst>
      <p:ext uri="{BB962C8B-B14F-4D97-AF65-F5344CB8AC3E}">
        <p14:creationId xmlns:p14="http://schemas.microsoft.com/office/powerpoint/2010/main" val="9368447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876800"/>
          </a:xfrm>
        </p:spPr>
        <p:txBody>
          <a:bodyPr/>
          <a:lstStyle/>
          <a:p>
            <a:pPr>
              <a:spcBef>
                <a:spcPts val="600"/>
              </a:spcBef>
            </a:pPr>
            <a:r>
              <a:rPr lang="en-US" sz="2600" b="1" i="1" dirty="0"/>
              <a:t>Sprint planning </a:t>
            </a:r>
            <a:br>
              <a:rPr lang="en-US" sz="2600" b="1" dirty="0"/>
            </a:br>
            <a:r>
              <a:rPr lang="en-US" sz="2600" dirty="0"/>
              <a:t>Work items to be completed in that sprint are selected and, if necessary, refined to create a sprint backlog. This should not last more than a day at the beginning of the sprint.</a:t>
            </a:r>
          </a:p>
          <a:p>
            <a:pPr>
              <a:spcBef>
                <a:spcPts val="600"/>
              </a:spcBef>
            </a:pPr>
            <a:r>
              <a:rPr lang="en-US" sz="2600" b="1" i="1" dirty="0"/>
              <a:t>Sprint execution</a:t>
            </a:r>
            <a:br>
              <a:rPr lang="en-US" sz="2600" dirty="0"/>
            </a:br>
            <a:r>
              <a:rPr lang="en-US" sz="2600" dirty="0"/>
              <a:t>The team work to implement the sprint backlog items that have been chosen for that sprint. If it is impossible to complete all of the sprint backlog items, the sprint is not extended. The unfinished items are returned to the product backlog and queued for a future sprint.</a:t>
            </a:r>
          </a:p>
        </p:txBody>
      </p:sp>
      <p:sp>
        <p:nvSpPr>
          <p:cNvPr id="4" name="Title 3"/>
          <p:cNvSpPr>
            <a:spLocks noGrp="1"/>
          </p:cNvSpPr>
          <p:nvPr>
            <p:ph type="title"/>
          </p:nvPr>
        </p:nvSpPr>
        <p:spPr/>
        <p:txBody>
          <a:bodyPr/>
          <a:lstStyle/>
          <a:p>
            <a:r>
              <a:rPr lang="en-AU" dirty="0"/>
              <a:t>Sprint activities</a:t>
            </a:r>
            <a:r>
              <a:rPr lang="en-AU" sz="2000" dirty="0"/>
              <a:t> </a:t>
            </a:r>
            <a:r>
              <a:rPr lang="en-AU" sz="2000" b="0" dirty="0"/>
              <a:t>(1 of 2)</a:t>
            </a:r>
            <a:endParaRPr lang="en-AU" sz="2000" dirty="0"/>
          </a:p>
        </p:txBody>
      </p:sp>
    </p:spTree>
    <p:extLst>
      <p:ext uri="{BB962C8B-B14F-4D97-AF65-F5344CB8AC3E}">
        <p14:creationId xmlns:p14="http://schemas.microsoft.com/office/powerpoint/2010/main" val="19081791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sz="2600" b="1" i="1" dirty="0"/>
              <a:t>Sprint reviewing</a:t>
            </a:r>
            <a:br>
              <a:rPr lang="en-US" sz="2600" b="1" dirty="0"/>
            </a:br>
            <a:r>
              <a:rPr lang="en-US" sz="2600" dirty="0"/>
              <a:t>The work done in the sprint is reviewed by the team and (possibly) external stakeholders. The team reflect on what went well and what went wrong during the sprint with a view to improving their work process.</a:t>
            </a:r>
          </a:p>
        </p:txBody>
      </p:sp>
      <p:sp>
        <p:nvSpPr>
          <p:cNvPr id="4" name="Title 3"/>
          <p:cNvSpPr>
            <a:spLocks noGrp="1"/>
          </p:cNvSpPr>
          <p:nvPr>
            <p:ph type="title"/>
          </p:nvPr>
        </p:nvSpPr>
        <p:spPr/>
        <p:txBody>
          <a:bodyPr/>
          <a:lstStyle/>
          <a:p>
            <a:r>
              <a:rPr lang="en-AU" dirty="0"/>
              <a:t>Sprint activities</a:t>
            </a:r>
            <a:r>
              <a:rPr lang="en-AU" sz="2000" dirty="0"/>
              <a:t> </a:t>
            </a:r>
            <a:r>
              <a:rPr lang="en-AU" sz="2000" b="0" dirty="0"/>
              <a:t>(2 of 2)</a:t>
            </a:r>
            <a:endParaRPr lang="en-AU" sz="2000" dirty="0"/>
          </a:p>
        </p:txBody>
      </p:sp>
    </p:spTree>
    <p:extLst>
      <p:ext uri="{BB962C8B-B14F-4D97-AF65-F5344CB8AC3E}">
        <p14:creationId xmlns:p14="http://schemas.microsoft.com/office/powerpoint/2010/main" val="20446142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dirty="0"/>
              <a:t>Sprint activities</a:t>
            </a:r>
          </a:p>
        </p:txBody>
      </p:sp>
      <p:pic>
        <p:nvPicPr>
          <p:cNvPr id="6" name="Picture 5" descr="The stages in the first part are as follows.&#10;• Sprint planning leads to Sprint backlog and Sprint execution.&#10;• Sprint backlog leads to Sprint execution.&#10;• Sprint backlog and Sprint execution lead to Sprint review.&#10;The second part involves a cyclic process for Sprint execution.&#10;• Sprint execution.&#10;• Scrum.&#10;• Develop software.&#10;• Integrate.&#10;Sprint execution also leads to Sprint backlog, with scrum. Sprint backlog leads to Develop software.&#10;&#10;">
            <a:extLst>
              <a:ext uri="{FF2B5EF4-FFF2-40B4-BE49-F238E27FC236}">
                <a16:creationId xmlns:a16="http://schemas.microsoft.com/office/drawing/2014/main" id="{68FFE8BE-907C-A04F-9023-E715D1A8E300}"/>
              </a:ext>
            </a:extLst>
          </p:cNvPr>
          <p:cNvPicPr>
            <a:picLocks noChangeAspect="1"/>
          </p:cNvPicPr>
          <p:nvPr/>
        </p:nvPicPr>
        <p:blipFill rotWithShape="1">
          <a:blip r:embed="rId2">
            <a:extLst>
              <a:ext uri="{28A0092B-C50C-407E-A947-70E740481C1C}">
                <a14:useLocalDpi xmlns:a14="http://schemas.microsoft.com/office/drawing/2010/main" val="0"/>
              </a:ext>
            </a:extLst>
          </a:blip>
          <a:srcRect l="22472" t="14232" r="22815" b="48554"/>
          <a:stretch/>
        </p:blipFill>
        <p:spPr>
          <a:xfrm>
            <a:off x="2266951" y="1066800"/>
            <a:ext cx="4610099" cy="4257073"/>
          </a:xfrm>
          <a:prstGeom prst="rect">
            <a:avLst/>
          </a:prstGeom>
        </p:spPr>
      </p:pic>
      <p:sp>
        <p:nvSpPr>
          <p:cNvPr id="4" name="Title 3"/>
          <p:cNvSpPr>
            <a:spLocks noGrp="1"/>
          </p:cNvSpPr>
          <p:nvPr>
            <p:ph type="title"/>
          </p:nvPr>
        </p:nvSpPr>
        <p:spPr/>
        <p:txBody>
          <a:bodyPr/>
          <a:lstStyle/>
          <a:p>
            <a:r>
              <a:rPr lang="en-AU" dirty="0"/>
              <a:t>Figure 2.7</a:t>
            </a:r>
          </a:p>
        </p:txBody>
      </p:sp>
    </p:spTree>
    <p:extLst>
      <p:ext uri="{BB962C8B-B14F-4D97-AF65-F5344CB8AC3E}">
        <p14:creationId xmlns:p14="http://schemas.microsoft.com/office/powerpoint/2010/main" val="3821718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r>
              <a:rPr lang="en-US" dirty="0"/>
              <a:t>Plan-driven development evolved to support the engineering of large, long-lifetime systems (such as aircraft control systems) where teams may be geographically dispersed and work on the software for several years.</a:t>
            </a:r>
          </a:p>
          <a:p>
            <a:pPr lvl="1"/>
            <a:r>
              <a:rPr lang="en-US" sz="2300" dirty="0"/>
              <a:t>This approach is based on controlled and rigorous software development processes that include detailed project planning, requirements specification and analysis and system modelling.</a:t>
            </a:r>
          </a:p>
          <a:p>
            <a:pPr lvl="1"/>
            <a:r>
              <a:rPr lang="en-US" sz="2300" dirty="0"/>
              <a:t>However, plan-driven development involves significant overheads and documentation and it does not support the rapid development and delivery of software.</a:t>
            </a:r>
          </a:p>
        </p:txBody>
      </p:sp>
      <p:sp>
        <p:nvSpPr>
          <p:cNvPr id="2" name="Title 1"/>
          <p:cNvSpPr>
            <a:spLocks noGrp="1"/>
          </p:cNvSpPr>
          <p:nvPr>
            <p:ph type="title"/>
          </p:nvPr>
        </p:nvSpPr>
        <p:spPr/>
        <p:txBody>
          <a:bodyPr/>
          <a:lstStyle/>
          <a:p>
            <a:r>
              <a:rPr lang="en-AU" dirty="0"/>
              <a:t>Agile methods</a:t>
            </a:r>
            <a:r>
              <a:rPr lang="en-AU" sz="2000" dirty="0"/>
              <a:t> </a:t>
            </a:r>
            <a:r>
              <a:rPr lang="en-AU" sz="2000" b="0" dirty="0"/>
              <a:t>(1 of 2)</a:t>
            </a:r>
            <a:endParaRPr lang="en-AU" sz="2000" dirty="0"/>
          </a:p>
        </p:txBody>
      </p:sp>
    </p:spTree>
    <p:extLst>
      <p:ext uri="{BB962C8B-B14F-4D97-AF65-F5344CB8AC3E}">
        <p14:creationId xmlns:p14="http://schemas.microsoft.com/office/powerpoint/2010/main" val="283704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 Establish an agreed sprint goal</a:t>
            </a:r>
          </a:p>
          <a:p>
            <a:pPr lvl="1"/>
            <a:r>
              <a:rPr lang="en-US" dirty="0"/>
              <a:t>Sprint goals may be focused on software functionality, support or performance and reliability,.</a:t>
            </a:r>
          </a:p>
          <a:p>
            <a:r>
              <a:rPr lang="en-US" dirty="0"/>
              <a:t>Decide on the list of items from the product backlog that should be implemented</a:t>
            </a:r>
          </a:p>
          <a:p>
            <a:r>
              <a:rPr lang="en-US" dirty="0"/>
              <a:t>Create a sprint backlog. </a:t>
            </a:r>
          </a:p>
          <a:p>
            <a:pPr lvl="1"/>
            <a:r>
              <a:rPr lang="en-US" dirty="0"/>
              <a:t>This is a more detailed version of the product backlog that records the work to be done during the sprint</a:t>
            </a:r>
          </a:p>
        </p:txBody>
      </p:sp>
      <p:sp>
        <p:nvSpPr>
          <p:cNvPr id="4" name="Title 3"/>
          <p:cNvSpPr>
            <a:spLocks noGrp="1"/>
          </p:cNvSpPr>
          <p:nvPr>
            <p:ph type="title"/>
          </p:nvPr>
        </p:nvSpPr>
        <p:spPr/>
        <p:txBody>
          <a:bodyPr/>
          <a:lstStyle/>
          <a:p>
            <a:r>
              <a:rPr lang="en-AU" dirty="0"/>
              <a:t>Sprint planning</a:t>
            </a:r>
            <a:r>
              <a:rPr lang="en-AU" sz="2000" dirty="0"/>
              <a:t> </a:t>
            </a:r>
            <a:r>
              <a:rPr lang="en-AU" sz="2000" b="0" dirty="0"/>
              <a:t>(1 of 2)</a:t>
            </a:r>
            <a:endParaRPr lang="en-AU" sz="2000" dirty="0"/>
          </a:p>
        </p:txBody>
      </p:sp>
    </p:spTree>
    <p:extLst>
      <p:ext uri="{BB962C8B-B14F-4D97-AF65-F5344CB8AC3E}">
        <p14:creationId xmlns:p14="http://schemas.microsoft.com/office/powerpoint/2010/main" val="203639515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dirty="0"/>
              <a:t>Sprint goals</a:t>
            </a:r>
          </a:p>
        </p:txBody>
      </p:sp>
      <p:pic>
        <p:nvPicPr>
          <p:cNvPr id="6" name="Picture 5" descr="The three goals are as follows.&#10;• Functional. Implement user roles so that users can select their role when they log in to the system.&#10;• Support. Develop analytics that maintain information about the time users spend using each feature of the system.&#10;• Performance and reliability. Ensure that the login response time is less than 10 seconds for all users where there are up to 2000 simultaneous login connections.&#10; &#10;">
            <a:extLst>
              <a:ext uri="{FF2B5EF4-FFF2-40B4-BE49-F238E27FC236}">
                <a16:creationId xmlns:a16="http://schemas.microsoft.com/office/drawing/2014/main" id="{6D075A2C-9A3A-C446-9D03-ADAA39EEA5A2}"/>
              </a:ext>
            </a:extLst>
          </p:cNvPr>
          <p:cNvPicPr>
            <a:picLocks noChangeAspect="1"/>
          </p:cNvPicPr>
          <p:nvPr/>
        </p:nvPicPr>
        <p:blipFill rotWithShape="1">
          <a:blip r:embed="rId2">
            <a:extLst>
              <a:ext uri="{28A0092B-C50C-407E-A947-70E740481C1C}">
                <a14:useLocalDpi xmlns:a14="http://schemas.microsoft.com/office/drawing/2010/main" val="0"/>
              </a:ext>
            </a:extLst>
          </a:blip>
          <a:srcRect l="4875" t="6214" r="3850" b="62827"/>
          <a:stretch/>
        </p:blipFill>
        <p:spPr>
          <a:xfrm>
            <a:off x="934478" y="1447800"/>
            <a:ext cx="7275045" cy="3524250"/>
          </a:xfrm>
          <a:prstGeom prst="rect">
            <a:avLst/>
          </a:prstGeom>
        </p:spPr>
      </p:pic>
      <p:sp>
        <p:nvSpPr>
          <p:cNvPr id="4" name="Title 3"/>
          <p:cNvSpPr>
            <a:spLocks noGrp="1"/>
          </p:cNvSpPr>
          <p:nvPr>
            <p:ph type="title"/>
          </p:nvPr>
        </p:nvSpPr>
        <p:spPr/>
        <p:txBody>
          <a:bodyPr/>
          <a:lstStyle/>
          <a:p>
            <a:r>
              <a:rPr lang="en-AU" dirty="0"/>
              <a:t>Figure 2.8</a:t>
            </a:r>
          </a:p>
        </p:txBody>
      </p:sp>
    </p:spTree>
    <p:extLst>
      <p:ext uri="{BB962C8B-B14F-4D97-AF65-F5344CB8AC3E}">
        <p14:creationId xmlns:p14="http://schemas.microsoft.com/office/powerpoint/2010/main" val="30148529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648200"/>
          </a:xfrm>
        </p:spPr>
        <p:txBody>
          <a:bodyPr/>
          <a:lstStyle/>
          <a:p>
            <a:pPr>
              <a:spcBef>
                <a:spcPts val="0"/>
              </a:spcBef>
            </a:pPr>
            <a:r>
              <a:rPr lang="en-US" sz="2600" dirty="0"/>
              <a:t>In a sprint plan, the team decides which items in the product backlog should be implemented during that sprint.</a:t>
            </a:r>
          </a:p>
          <a:p>
            <a:pPr lvl="1">
              <a:spcBef>
                <a:spcPts val="0"/>
              </a:spcBef>
            </a:pPr>
            <a:r>
              <a:rPr lang="en-US" dirty="0"/>
              <a:t>Key inputs are the effort estimates associated with PBIs and the team’s velocity</a:t>
            </a:r>
          </a:p>
          <a:p>
            <a:pPr>
              <a:spcBef>
                <a:spcPts val="0"/>
              </a:spcBef>
            </a:pPr>
            <a:r>
              <a:rPr lang="en-US" sz="2600" dirty="0"/>
              <a:t>The output of the sprint planning process is a sprint backlog.</a:t>
            </a:r>
          </a:p>
          <a:p>
            <a:pPr lvl="1">
              <a:spcBef>
                <a:spcPts val="0"/>
              </a:spcBef>
            </a:pPr>
            <a:r>
              <a:rPr lang="en-US" dirty="0"/>
              <a:t>The sprint backlog is a breakdown of PBIs to show the what is involved in implementing the PBIs chosen for that sprint.</a:t>
            </a:r>
          </a:p>
          <a:p>
            <a:pPr>
              <a:spcBef>
                <a:spcPts val="0"/>
              </a:spcBef>
            </a:pPr>
            <a:r>
              <a:rPr lang="en-US" sz="2600" dirty="0"/>
              <a:t>During a sprint, the team have daily meetings (scrums) to coordinate their work.</a:t>
            </a:r>
          </a:p>
        </p:txBody>
      </p:sp>
      <p:sp>
        <p:nvSpPr>
          <p:cNvPr id="4" name="Title 3"/>
          <p:cNvSpPr>
            <a:spLocks noGrp="1"/>
          </p:cNvSpPr>
          <p:nvPr>
            <p:ph type="title"/>
          </p:nvPr>
        </p:nvSpPr>
        <p:spPr/>
        <p:txBody>
          <a:bodyPr/>
          <a:lstStyle/>
          <a:p>
            <a:r>
              <a:rPr lang="en-AU" dirty="0"/>
              <a:t>Sprint planning</a:t>
            </a:r>
            <a:r>
              <a:rPr lang="en-AU" sz="2000" dirty="0"/>
              <a:t> </a:t>
            </a:r>
            <a:r>
              <a:rPr lang="en-AU" sz="2000" b="0" dirty="0"/>
              <a:t>(2 of 2)</a:t>
            </a:r>
            <a:endParaRPr lang="en-AU" sz="2000" dirty="0"/>
          </a:p>
        </p:txBody>
      </p:sp>
    </p:spTree>
    <p:extLst>
      <p:ext uri="{BB962C8B-B14F-4D97-AF65-F5344CB8AC3E}">
        <p14:creationId xmlns:p14="http://schemas.microsoft.com/office/powerpoint/2010/main" val="16376733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descr="The textbox reads as follows.&#10;• A scrum is a short, daily meeting that is usually held at the beginning of the day. During a scrum, all team members share information, describe their progress since the previous day’s scrum, and present problems that have arisen and plans for the coming day. This means that everyone on the team knows what is going on and, if problems arise, can re plan short term work to cope with them.&#10;• Scrum meetings should be short and focused. To dissuade team members from getting involved in long discussions, scrums are sometimes organized as stand up meetings where there are no chairs in the meeting room.&#10;• During a scrum, the sprint backlog is reviewed. Completed items are removed from it. New items may be added to the backlog as new information emerges. The team then decides who should work on sprint backlog items that day.&#10;&#10;"/>
          <p:cNvGraphicFramePr>
            <a:graphicFrameLocks noGrp="1"/>
          </p:cNvGraphicFramePr>
          <p:nvPr>
            <p:extLst>
              <p:ext uri="{D42A27DB-BD31-4B8C-83A1-F6EECF244321}">
                <p14:modId xmlns:p14="http://schemas.microsoft.com/office/powerpoint/2010/main" val="1965772891"/>
              </p:ext>
            </p:extLst>
          </p:nvPr>
        </p:nvGraphicFramePr>
        <p:xfrm>
          <a:off x="533400" y="1524000"/>
          <a:ext cx="8229600" cy="3657600"/>
        </p:xfrm>
        <a:graphic>
          <a:graphicData uri="http://schemas.openxmlformats.org/drawingml/2006/table">
            <a:tbl>
              <a:tblPr firstRow="1" bandRow="1">
                <a:tableStyleId>{3B4B98B0-60AC-42C2-AFA5-B58CD77FA1E5}</a:tableStyleId>
              </a:tblPr>
              <a:tblGrid>
                <a:gridCol w="8229600">
                  <a:extLst>
                    <a:ext uri="{9D8B030D-6E8A-4147-A177-3AD203B41FA5}">
                      <a16:colId xmlns:a16="http://schemas.microsoft.com/office/drawing/2014/main" val="20000"/>
                    </a:ext>
                  </a:extLst>
                </a:gridCol>
              </a:tblGrid>
              <a:tr h="370840">
                <a:tc>
                  <a:txBody>
                    <a:bodyPr/>
                    <a:lstStyle/>
                    <a:p>
                      <a:r>
                        <a:rPr lang="en-US" b="0" dirty="0"/>
                        <a:t>A scrum is a short, daily meeting that is usually held at the beginning of the day. During a scrum, all team members share information, describe their progress since the previous day’s scrum, and present problems that have arisen and plans for the coming day. This means that everyone on the team knows what is going on and, if problems arise, can re-plan short-term work to cope with them.</a:t>
                      </a:r>
                    </a:p>
                    <a:p>
                      <a:endParaRPr lang="en-US" b="0" dirty="0"/>
                    </a:p>
                    <a:p>
                      <a:r>
                        <a:rPr lang="en-US" b="0" dirty="0"/>
                        <a:t>Scrum meetings should be short and focused. To dissuade team members from getting involved in long discussions, scrums are sometimes organized as “stand-up” meetings where there are no chairs in the meeting room. </a:t>
                      </a:r>
                    </a:p>
                    <a:p>
                      <a:endParaRPr lang="en-US" b="0" dirty="0"/>
                    </a:p>
                    <a:p>
                      <a:r>
                        <a:rPr lang="en-US" b="0" dirty="0"/>
                        <a:t>During a scrum, the sprint backlog is reviewed. Completed items are removed from </a:t>
                      </a:r>
                      <a:r>
                        <a:rPr lang="en-US" b="0" dirty="0" err="1"/>
                        <a:t>it.New</a:t>
                      </a:r>
                      <a:r>
                        <a:rPr lang="en-US" b="0" dirty="0"/>
                        <a:t> items may be added to the backlog as new information emerges. The team then decides who should work on sprint backlog items that day.</a:t>
                      </a:r>
                      <a:endParaRPr lang="en-AU" b="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r>
              <a:rPr lang="en-AU" dirty="0"/>
              <a:t>Table 2.8 Scrums</a:t>
            </a:r>
          </a:p>
        </p:txBody>
      </p:sp>
    </p:spTree>
    <p:extLst>
      <p:ext uri="{BB962C8B-B14F-4D97-AF65-F5344CB8AC3E}">
        <p14:creationId xmlns:p14="http://schemas.microsoft.com/office/powerpoint/2010/main" val="31463307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1200"/>
              </a:spcBef>
            </a:pPr>
            <a:r>
              <a:rPr lang="en-US" sz="2200" dirty="0"/>
              <a:t>Scrum does not suggest the technical agile activities that should be used. However, I think there are two practices that should always be used in a sprint.</a:t>
            </a:r>
          </a:p>
          <a:p>
            <a:pPr>
              <a:spcBef>
                <a:spcPts val="1200"/>
              </a:spcBef>
            </a:pPr>
            <a:r>
              <a:rPr lang="en-US" sz="2200" b="1" i="1" dirty="0"/>
              <a:t>Test automation</a:t>
            </a:r>
            <a:br>
              <a:rPr lang="en-US" sz="2200" dirty="0"/>
            </a:br>
            <a:r>
              <a:rPr lang="en-US" sz="2200" dirty="0"/>
              <a:t>As far as possible, product testing should be automated. You should develop a suite of executable tests that can be run at any time.  </a:t>
            </a:r>
          </a:p>
          <a:p>
            <a:pPr>
              <a:spcBef>
                <a:spcPts val="1200"/>
              </a:spcBef>
            </a:pPr>
            <a:r>
              <a:rPr lang="en-US" sz="2200" b="1" i="1" dirty="0"/>
              <a:t>Continuous integration</a:t>
            </a:r>
            <a:br>
              <a:rPr lang="en-US" sz="2200" b="1" dirty="0"/>
            </a:br>
            <a:r>
              <a:rPr lang="en-US" sz="2200" dirty="0"/>
              <a:t>Whenever anyone makes changes to the software components they are developing, these components should be immediately integrated with other components to create a system. This system should then be tested to check for unanticipated component interaction problems. </a:t>
            </a:r>
          </a:p>
        </p:txBody>
      </p:sp>
      <p:sp>
        <p:nvSpPr>
          <p:cNvPr id="4" name="Title 3"/>
          <p:cNvSpPr>
            <a:spLocks noGrp="1"/>
          </p:cNvSpPr>
          <p:nvPr>
            <p:ph type="title"/>
          </p:nvPr>
        </p:nvSpPr>
        <p:spPr/>
        <p:txBody>
          <a:bodyPr/>
          <a:lstStyle/>
          <a:p>
            <a:r>
              <a:rPr lang="en-AU" dirty="0"/>
              <a:t>Agile activities</a:t>
            </a:r>
          </a:p>
        </p:txBody>
      </p:sp>
    </p:spTree>
    <p:extLst>
      <p:ext uri="{BB962C8B-B14F-4D97-AF65-F5344CB8AC3E}">
        <p14:creationId xmlns:p14="http://schemas.microsoft.com/office/powerpoint/2010/main" val="27060823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descr="A table names and describes the code completeness checklist."/>
          <p:cNvGraphicFramePr>
            <a:graphicFrameLocks noGrp="1"/>
          </p:cNvGraphicFramePr>
          <p:nvPr>
            <p:extLst>
              <p:ext uri="{D42A27DB-BD31-4B8C-83A1-F6EECF244321}">
                <p14:modId xmlns:p14="http://schemas.microsoft.com/office/powerpoint/2010/main" val="398196776"/>
              </p:ext>
            </p:extLst>
          </p:nvPr>
        </p:nvGraphicFramePr>
        <p:xfrm>
          <a:off x="533400" y="1600200"/>
          <a:ext cx="8305800" cy="4394200"/>
        </p:xfrm>
        <a:graphic>
          <a:graphicData uri="http://schemas.openxmlformats.org/drawingml/2006/table">
            <a:tbl>
              <a:tblPr firstRow="1" bandRow="1">
                <a:tableStyleId>{3B4B98B0-60AC-42C2-AFA5-B58CD77FA1E5}</a:tableStyleId>
              </a:tblPr>
              <a:tblGrid>
                <a:gridCol w="1981200">
                  <a:extLst>
                    <a:ext uri="{9D8B030D-6E8A-4147-A177-3AD203B41FA5}">
                      <a16:colId xmlns:a16="http://schemas.microsoft.com/office/drawing/2014/main" val="20000"/>
                    </a:ext>
                  </a:extLst>
                </a:gridCol>
                <a:gridCol w="6324600">
                  <a:extLst>
                    <a:ext uri="{9D8B030D-6E8A-4147-A177-3AD203B41FA5}">
                      <a16:colId xmlns:a16="http://schemas.microsoft.com/office/drawing/2014/main" val="20001"/>
                    </a:ext>
                  </a:extLst>
                </a:gridCol>
              </a:tblGrid>
              <a:tr h="370840">
                <a:tc>
                  <a:txBody>
                    <a:bodyPr/>
                    <a:lstStyle/>
                    <a:p>
                      <a:r>
                        <a:rPr lang="en-AU" dirty="0"/>
                        <a:t>State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Description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a:t>Reviewed</a:t>
                      </a:r>
                    </a:p>
                  </a:txBody>
                  <a:tcPr>
                    <a:lnT w="12700" cap="flat" cmpd="sng" algn="ctr">
                      <a:solidFill>
                        <a:schemeClr val="tx1"/>
                      </a:solidFill>
                      <a:prstDash val="solid"/>
                      <a:round/>
                      <a:headEnd type="none" w="med" len="med"/>
                      <a:tailEnd type="none" w="med" len="med"/>
                    </a:lnT>
                    <a:noFill/>
                  </a:tcPr>
                </a:tc>
                <a:tc>
                  <a:txBody>
                    <a:bodyPr/>
                    <a:lstStyle/>
                    <a:p>
                      <a:r>
                        <a:rPr lang="en-US" dirty="0"/>
                        <a:t>The code has been reviewed by another team member who has checked that it meets agreed coding standards, is understandable, includes appropriate comments, and has been refactored if necessary.</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Unit tested</a:t>
                      </a:r>
                    </a:p>
                  </a:txBody>
                  <a:tcPr/>
                </a:tc>
                <a:tc>
                  <a:txBody>
                    <a:bodyPr/>
                    <a:lstStyle/>
                    <a:p>
                      <a:r>
                        <a:rPr lang="en-US" dirty="0"/>
                        <a:t>All unit tests have been run automatically and all tests have</a:t>
                      </a:r>
                    </a:p>
                    <a:p>
                      <a:r>
                        <a:rPr lang="en-US" dirty="0"/>
                        <a:t>executed successfully.</a:t>
                      </a:r>
                      <a:endParaRPr lang="en-AU" dirty="0"/>
                    </a:p>
                  </a:txBody>
                  <a:tcPr/>
                </a:tc>
                <a:extLst>
                  <a:ext uri="{0D108BD9-81ED-4DB2-BD59-A6C34878D82A}">
                    <a16:rowId xmlns:a16="http://schemas.microsoft.com/office/drawing/2014/main" val="10002"/>
                  </a:ext>
                </a:extLst>
              </a:tr>
              <a:tr h="370840">
                <a:tc>
                  <a:txBody>
                    <a:bodyPr/>
                    <a:lstStyle/>
                    <a:p>
                      <a:r>
                        <a:rPr lang="en-AU" dirty="0"/>
                        <a:t>Integrated</a:t>
                      </a:r>
                    </a:p>
                  </a:txBody>
                  <a:tcPr>
                    <a:noFill/>
                  </a:tcPr>
                </a:tc>
                <a:tc>
                  <a:txBody>
                    <a:bodyPr/>
                    <a:lstStyle/>
                    <a:p>
                      <a:r>
                        <a:rPr lang="en-US" dirty="0"/>
                        <a:t>The code has been integrated with the project codebase and no integration errors have been reported.</a:t>
                      </a:r>
                      <a:endParaRPr lang="en-AU" dirty="0"/>
                    </a:p>
                  </a:txBody>
                  <a:tcPr>
                    <a:noFill/>
                  </a:tcPr>
                </a:tc>
                <a:extLst>
                  <a:ext uri="{0D108BD9-81ED-4DB2-BD59-A6C34878D82A}">
                    <a16:rowId xmlns:a16="http://schemas.microsoft.com/office/drawing/2014/main" val="10003"/>
                  </a:ext>
                </a:extLst>
              </a:tr>
              <a:tr h="370840">
                <a:tc>
                  <a:txBody>
                    <a:bodyPr/>
                    <a:lstStyle/>
                    <a:p>
                      <a:r>
                        <a:rPr lang="en-AU" dirty="0"/>
                        <a:t>Integration tested</a:t>
                      </a:r>
                    </a:p>
                  </a:txBody>
                  <a:tcPr/>
                </a:tc>
                <a:tc>
                  <a:txBody>
                    <a:bodyPr/>
                    <a:lstStyle/>
                    <a:p>
                      <a:r>
                        <a:rPr lang="en-US" dirty="0"/>
                        <a:t>All integration tests have been run automatically and all tests have been executed successfully.</a:t>
                      </a:r>
                      <a:endParaRPr lang="en-AU" dirty="0"/>
                    </a:p>
                  </a:txBody>
                  <a:tcPr/>
                </a:tc>
                <a:extLst>
                  <a:ext uri="{0D108BD9-81ED-4DB2-BD59-A6C34878D82A}">
                    <a16:rowId xmlns:a16="http://schemas.microsoft.com/office/drawing/2014/main" val="10004"/>
                  </a:ext>
                </a:extLst>
              </a:tr>
              <a:tr h="370840">
                <a:tc>
                  <a:txBody>
                    <a:bodyPr/>
                    <a:lstStyle/>
                    <a:p>
                      <a:r>
                        <a:rPr lang="en-AU" dirty="0"/>
                        <a:t>Accepted</a:t>
                      </a:r>
                    </a:p>
                  </a:txBody>
                  <a:tcPr>
                    <a:lnB w="12700" cap="flat" cmpd="sng" algn="ctr">
                      <a:solidFill>
                        <a:schemeClr val="tx1"/>
                      </a:solidFill>
                      <a:prstDash val="solid"/>
                      <a:round/>
                      <a:headEnd type="none" w="med" len="med"/>
                      <a:tailEnd type="none" w="med" len="med"/>
                    </a:lnB>
                    <a:noFill/>
                  </a:tcPr>
                </a:tc>
                <a:tc>
                  <a:txBody>
                    <a:bodyPr/>
                    <a:lstStyle/>
                    <a:p>
                      <a:r>
                        <a:rPr lang="en-US" dirty="0"/>
                        <a:t>Acceptance tests have been run if appropriate and the Product Owner or the development team has confirmed that the product backlog item has been completed.</a:t>
                      </a:r>
                      <a:endParaRPr lang="en-AU"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
        <p:nvSpPr>
          <p:cNvPr id="2" name="Title 1"/>
          <p:cNvSpPr>
            <a:spLocks noGrp="1"/>
          </p:cNvSpPr>
          <p:nvPr>
            <p:ph type="title"/>
          </p:nvPr>
        </p:nvSpPr>
        <p:spPr/>
        <p:txBody>
          <a:bodyPr/>
          <a:lstStyle/>
          <a:p>
            <a:r>
              <a:rPr lang="en-US" dirty="0"/>
              <a:t>Table 2.9 Code completeness checklist</a:t>
            </a:r>
            <a:endParaRPr lang="en-AU" dirty="0"/>
          </a:p>
        </p:txBody>
      </p:sp>
    </p:spTree>
    <p:extLst>
      <p:ext uri="{BB962C8B-B14F-4D97-AF65-F5344CB8AC3E}">
        <p14:creationId xmlns:p14="http://schemas.microsoft.com/office/powerpoint/2010/main" val="9312733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At the end of each sprint, there is a review meeting, which involves the whole team. This meeting:</a:t>
            </a:r>
          </a:p>
          <a:p>
            <a:pPr lvl="1"/>
            <a:r>
              <a:rPr lang="en-US" dirty="0"/>
              <a:t>reviews whether or not the sprint has met its goal. </a:t>
            </a:r>
          </a:p>
          <a:p>
            <a:pPr lvl="1"/>
            <a:r>
              <a:rPr lang="en-US" dirty="0"/>
              <a:t>sets out any new problems and issues that have emerged during the sprint.</a:t>
            </a:r>
          </a:p>
          <a:p>
            <a:pPr lvl="1"/>
            <a:r>
              <a:rPr lang="en-US" dirty="0"/>
              <a:t>is a way for a team to reflect on how they can improve the way they work. </a:t>
            </a:r>
          </a:p>
        </p:txBody>
      </p:sp>
      <p:sp>
        <p:nvSpPr>
          <p:cNvPr id="4" name="Title 3"/>
          <p:cNvSpPr>
            <a:spLocks noGrp="1"/>
          </p:cNvSpPr>
          <p:nvPr>
            <p:ph type="title"/>
          </p:nvPr>
        </p:nvSpPr>
        <p:spPr/>
        <p:txBody>
          <a:bodyPr/>
          <a:lstStyle/>
          <a:p>
            <a:r>
              <a:rPr lang="en-AU" dirty="0"/>
              <a:t>Sprint reviews</a:t>
            </a:r>
            <a:r>
              <a:rPr lang="en-AU" sz="2000" dirty="0"/>
              <a:t> </a:t>
            </a:r>
            <a:r>
              <a:rPr lang="en-AU" sz="2000" b="0" dirty="0"/>
              <a:t>(1 of 2)</a:t>
            </a:r>
          </a:p>
        </p:txBody>
      </p:sp>
    </p:spTree>
    <p:extLst>
      <p:ext uri="{BB962C8B-B14F-4D97-AF65-F5344CB8AC3E}">
        <p14:creationId xmlns:p14="http://schemas.microsoft.com/office/powerpoint/2010/main" val="11751808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product owner has the ultimate authority to decide whether or not the goal of the print has been achieved. They should confirm that the implementation of the selected product backlog items is complete. </a:t>
            </a:r>
          </a:p>
          <a:p>
            <a:r>
              <a:rPr lang="en-US" dirty="0"/>
              <a:t>The sprint review should include a process review, in which the team reflects on its own way of working and how Scrum has been used.  </a:t>
            </a:r>
          </a:p>
          <a:p>
            <a:pPr lvl="1"/>
            <a:r>
              <a:rPr lang="en-US" dirty="0"/>
              <a:t>The aim is to identify ways to improve and to discuss how to use Scrum more productively. </a:t>
            </a:r>
          </a:p>
        </p:txBody>
      </p:sp>
      <p:sp>
        <p:nvSpPr>
          <p:cNvPr id="4" name="Title 3"/>
          <p:cNvSpPr>
            <a:spLocks noGrp="1"/>
          </p:cNvSpPr>
          <p:nvPr>
            <p:ph type="title"/>
          </p:nvPr>
        </p:nvSpPr>
        <p:spPr/>
        <p:txBody>
          <a:bodyPr/>
          <a:lstStyle/>
          <a:p>
            <a:r>
              <a:rPr lang="en-AU" dirty="0"/>
              <a:t>Sprint reviews</a:t>
            </a:r>
            <a:r>
              <a:rPr lang="en-AU" sz="2000" dirty="0"/>
              <a:t> </a:t>
            </a:r>
            <a:r>
              <a:rPr lang="en-AU" sz="2000" b="0" dirty="0"/>
              <a:t>(2 of 2)</a:t>
            </a:r>
            <a:endParaRPr lang="en-AU" sz="2000" dirty="0"/>
          </a:p>
        </p:txBody>
      </p:sp>
    </p:spTree>
    <p:extLst>
      <p:ext uri="{BB962C8B-B14F-4D97-AF65-F5344CB8AC3E}">
        <p14:creationId xmlns:p14="http://schemas.microsoft.com/office/powerpoint/2010/main" val="415111777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dirty="0"/>
              <a:t>Self-organizing teams</a:t>
            </a:r>
          </a:p>
        </p:txBody>
      </p:sp>
      <p:pic>
        <p:nvPicPr>
          <p:cNvPr id="6" name="Picture 5" descr="The three responsibilities are as follows.&#10;• Coordinates the work of the team members by discussing tasks and reaching a consensus on who should do what.&#10;• Limits the involvement of engineers in external interactions with management and customers.&#10;• Makes its own decisions on schedule and deliverables.&#10;">
            <a:extLst>
              <a:ext uri="{FF2B5EF4-FFF2-40B4-BE49-F238E27FC236}">
                <a16:creationId xmlns:a16="http://schemas.microsoft.com/office/drawing/2014/main" id="{9CE83942-B5FB-BC4F-AD14-7EA670F37EE0}"/>
              </a:ext>
            </a:extLst>
          </p:cNvPr>
          <p:cNvPicPr>
            <a:picLocks noChangeAspect="1"/>
          </p:cNvPicPr>
          <p:nvPr/>
        </p:nvPicPr>
        <p:blipFill rotWithShape="1">
          <a:blip r:embed="rId2">
            <a:extLst>
              <a:ext uri="{28A0092B-C50C-407E-A947-70E740481C1C}">
                <a14:useLocalDpi xmlns:a14="http://schemas.microsoft.com/office/drawing/2010/main" val="0"/>
              </a:ext>
            </a:extLst>
          </a:blip>
          <a:srcRect l="8161" t="11419" r="15051" b="68222"/>
          <a:stretch/>
        </p:blipFill>
        <p:spPr>
          <a:xfrm>
            <a:off x="1066800" y="1905000"/>
            <a:ext cx="7143750" cy="2705101"/>
          </a:xfrm>
          <a:prstGeom prst="rect">
            <a:avLst/>
          </a:prstGeom>
        </p:spPr>
      </p:pic>
      <p:sp>
        <p:nvSpPr>
          <p:cNvPr id="4" name="Title 3"/>
          <p:cNvSpPr>
            <a:spLocks noGrp="1"/>
          </p:cNvSpPr>
          <p:nvPr>
            <p:ph type="title"/>
          </p:nvPr>
        </p:nvSpPr>
        <p:spPr/>
        <p:txBody>
          <a:bodyPr/>
          <a:lstStyle/>
          <a:p>
            <a:r>
              <a:rPr lang="en-AU" dirty="0"/>
              <a:t>Figure 2.9</a:t>
            </a:r>
          </a:p>
        </p:txBody>
      </p:sp>
    </p:spTree>
    <p:extLst>
      <p:ext uri="{BB962C8B-B14F-4D97-AF65-F5344CB8AC3E}">
        <p14:creationId xmlns:p14="http://schemas.microsoft.com/office/powerpoint/2010/main" val="304796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ideal Scrum team size is between 5 and 8 people. </a:t>
            </a:r>
          </a:p>
          <a:p>
            <a:pPr lvl="1"/>
            <a:r>
              <a:rPr lang="en-US" dirty="0"/>
              <a:t>Teams have to tackle diverse tasks and so usually require people with different skills, such as networking, user experience, database design and so on. </a:t>
            </a:r>
          </a:p>
          <a:p>
            <a:pPr lvl="1"/>
            <a:r>
              <a:rPr lang="en-US" dirty="0"/>
              <a:t>They usually involve people with different levels of experience.</a:t>
            </a:r>
          </a:p>
          <a:p>
            <a:pPr lvl="1"/>
            <a:r>
              <a:rPr lang="en-US" dirty="0"/>
              <a:t>A team of 5-8 people is large enough to be diverse yet small enough to communicate informally and effectively and to agree on the priorities of the team.</a:t>
            </a:r>
          </a:p>
        </p:txBody>
      </p:sp>
      <p:sp>
        <p:nvSpPr>
          <p:cNvPr id="4" name="Title 3"/>
          <p:cNvSpPr>
            <a:spLocks noGrp="1"/>
          </p:cNvSpPr>
          <p:nvPr>
            <p:ph type="title"/>
          </p:nvPr>
        </p:nvSpPr>
        <p:spPr/>
        <p:txBody>
          <a:bodyPr/>
          <a:lstStyle/>
          <a:p>
            <a:r>
              <a:rPr lang="en-AU" dirty="0"/>
              <a:t>Team size and composition</a:t>
            </a:r>
            <a:r>
              <a:rPr lang="en-AU" sz="2000" dirty="0"/>
              <a:t> </a:t>
            </a:r>
            <a:r>
              <a:rPr lang="en-AU" sz="2000" b="0" dirty="0"/>
              <a:t>(1 of 2)</a:t>
            </a:r>
            <a:endParaRPr lang="en-AU" sz="2000" dirty="0"/>
          </a:p>
        </p:txBody>
      </p:sp>
    </p:spTree>
    <p:extLst>
      <p:ext uri="{BB962C8B-B14F-4D97-AF65-F5344CB8AC3E}">
        <p14:creationId xmlns:p14="http://schemas.microsoft.com/office/powerpoint/2010/main" val="1572202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Agile methods were developed in the 1990s to address this problem. </a:t>
            </a:r>
          </a:p>
          <a:p>
            <a:pPr lvl="1"/>
            <a:r>
              <a:rPr lang="en-US" sz="2300" dirty="0"/>
              <a:t>These methods focus on the software rather than its documentation, develop software in a series of increments and aim to reduce process bureaucracy as much as possible.</a:t>
            </a:r>
          </a:p>
        </p:txBody>
      </p:sp>
      <p:sp>
        <p:nvSpPr>
          <p:cNvPr id="2" name="Title 1"/>
          <p:cNvSpPr>
            <a:spLocks noGrp="1"/>
          </p:cNvSpPr>
          <p:nvPr>
            <p:ph type="title"/>
          </p:nvPr>
        </p:nvSpPr>
        <p:spPr/>
        <p:txBody>
          <a:bodyPr/>
          <a:lstStyle/>
          <a:p>
            <a:r>
              <a:rPr lang="en-AU" dirty="0"/>
              <a:t>Agile methods</a:t>
            </a:r>
            <a:r>
              <a:rPr lang="en-AU" sz="2000" dirty="0"/>
              <a:t> </a:t>
            </a:r>
            <a:r>
              <a:rPr lang="en-AU" sz="2000" b="0" dirty="0"/>
              <a:t>(2 of 2)</a:t>
            </a:r>
            <a:endParaRPr lang="en-AU" sz="2000" dirty="0"/>
          </a:p>
        </p:txBody>
      </p:sp>
    </p:spTree>
    <p:extLst>
      <p:ext uri="{BB962C8B-B14F-4D97-AF65-F5344CB8AC3E}">
        <p14:creationId xmlns:p14="http://schemas.microsoft.com/office/powerpoint/2010/main" val="136731945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advantage of a self-organizing team is that it can be a cohesive team that can adapt to change. </a:t>
            </a:r>
          </a:p>
          <a:p>
            <a:pPr lvl="1"/>
            <a:r>
              <a:rPr lang="en-US" dirty="0"/>
              <a:t>Because the team rather than individuals take responsibility for the work, they can cope with people leaving and joining the team. </a:t>
            </a:r>
          </a:p>
          <a:p>
            <a:pPr lvl="1"/>
            <a:r>
              <a:rPr lang="en-US" dirty="0"/>
              <a:t>Good team communication means that team members inevitably learn something about each other’s areas</a:t>
            </a:r>
          </a:p>
        </p:txBody>
      </p:sp>
      <p:sp>
        <p:nvSpPr>
          <p:cNvPr id="4" name="Title 3"/>
          <p:cNvSpPr>
            <a:spLocks noGrp="1"/>
          </p:cNvSpPr>
          <p:nvPr>
            <p:ph type="title"/>
          </p:nvPr>
        </p:nvSpPr>
        <p:spPr/>
        <p:txBody>
          <a:bodyPr/>
          <a:lstStyle/>
          <a:p>
            <a:r>
              <a:rPr lang="en-AU" dirty="0"/>
              <a:t>Team size and composition</a:t>
            </a:r>
            <a:r>
              <a:rPr lang="en-AU" sz="2000" dirty="0"/>
              <a:t> </a:t>
            </a:r>
            <a:r>
              <a:rPr lang="en-AU" sz="2000" b="0" dirty="0"/>
              <a:t>(2 of 2)</a:t>
            </a:r>
            <a:endParaRPr lang="en-AU" sz="2000" dirty="0"/>
          </a:p>
        </p:txBody>
      </p:sp>
    </p:spTree>
    <p:extLst>
      <p:ext uri="{BB962C8B-B14F-4D97-AF65-F5344CB8AC3E}">
        <p14:creationId xmlns:p14="http://schemas.microsoft.com/office/powerpoint/2010/main" val="4119919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developers of Scrum assumed that teams would be co-located. They would work in the same room and could communicate informally. </a:t>
            </a:r>
          </a:p>
          <a:p>
            <a:pPr lvl="1"/>
            <a:r>
              <a:rPr lang="en-US" dirty="0"/>
              <a:t>Daily scrums mean that the team members know what’s been done and what others are doing.</a:t>
            </a:r>
          </a:p>
        </p:txBody>
      </p:sp>
      <p:sp>
        <p:nvSpPr>
          <p:cNvPr id="4" name="Title 3"/>
          <p:cNvSpPr>
            <a:spLocks noGrp="1"/>
          </p:cNvSpPr>
          <p:nvPr>
            <p:ph type="title"/>
          </p:nvPr>
        </p:nvSpPr>
        <p:spPr/>
        <p:txBody>
          <a:bodyPr/>
          <a:lstStyle/>
          <a:p>
            <a:r>
              <a:rPr lang="en-AU" dirty="0"/>
              <a:t>Team coordination</a:t>
            </a:r>
            <a:r>
              <a:rPr lang="en-AU" sz="2000" dirty="0"/>
              <a:t> </a:t>
            </a:r>
            <a:r>
              <a:rPr lang="en-AU" sz="2000" b="0" dirty="0"/>
              <a:t>(1 of 2)</a:t>
            </a:r>
            <a:endParaRPr lang="en-AU" sz="2000" dirty="0"/>
          </a:p>
        </p:txBody>
      </p:sp>
    </p:spTree>
    <p:extLst>
      <p:ext uri="{BB962C8B-B14F-4D97-AF65-F5344CB8AC3E}">
        <p14:creationId xmlns:p14="http://schemas.microsoft.com/office/powerpoint/2010/main" val="403755394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800600"/>
          </a:xfrm>
        </p:spPr>
        <p:txBody>
          <a:bodyPr/>
          <a:lstStyle/>
          <a:p>
            <a:pPr>
              <a:spcBef>
                <a:spcPts val="0"/>
              </a:spcBef>
            </a:pPr>
            <a:r>
              <a:rPr lang="en-US" dirty="0"/>
              <a:t>However, the use of daily scrums as a coordination mechanism is based on two assumptions that are not always correct:</a:t>
            </a:r>
          </a:p>
          <a:p>
            <a:pPr lvl="1">
              <a:spcBef>
                <a:spcPts val="0"/>
              </a:spcBef>
            </a:pPr>
            <a:r>
              <a:rPr lang="en-US" sz="2300" dirty="0"/>
              <a:t>Scrum assumes that the team will be made up of full-time workers who share a workspace. In reality, team members may be part-time and may work in different places. For a student project team, the team members may take different classes at different times.</a:t>
            </a:r>
          </a:p>
          <a:p>
            <a:pPr lvl="1">
              <a:spcBef>
                <a:spcPts val="0"/>
              </a:spcBef>
            </a:pPr>
            <a:r>
              <a:rPr lang="en-US" sz="2300" dirty="0"/>
              <a:t>Scrum assumes that all team members can attend a morning meeting to coordinate the work for the day. However, some team members may work flexible hours (e.g. because of childcare responsibilities) or may work on several projects at the same time.</a:t>
            </a:r>
          </a:p>
        </p:txBody>
      </p:sp>
      <p:sp>
        <p:nvSpPr>
          <p:cNvPr id="4" name="Title 3"/>
          <p:cNvSpPr>
            <a:spLocks noGrp="1"/>
          </p:cNvSpPr>
          <p:nvPr>
            <p:ph type="title"/>
          </p:nvPr>
        </p:nvSpPr>
        <p:spPr/>
        <p:txBody>
          <a:bodyPr/>
          <a:lstStyle/>
          <a:p>
            <a:r>
              <a:rPr lang="en-AU" dirty="0"/>
              <a:t>Team coordination</a:t>
            </a:r>
            <a:r>
              <a:rPr lang="en-AU" sz="2000" dirty="0"/>
              <a:t> </a:t>
            </a:r>
            <a:r>
              <a:rPr lang="en-AU" sz="2000" b="0" dirty="0"/>
              <a:t>(2 of 2)</a:t>
            </a:r>
            <a:endParaRPr lang="en-AU" sz="2000" dirty="0"/>
          </a:p>
        </p:txBody>
      </p:sp>
    </p:spTree>
    <p:extLst>
      <p:ext uri="{BB962C8B-B14F-4D97-AF65-F5344CB8AC3E}">
        <p14:creationId xmlns:p14="http://schemas.microsoft.com/office/powerpoint/2010/main" val="26915957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External interactions are interactions that team members have with people outside of the team. </a:t>
            </a:r>
          </a:p>
          <a:p>
            <a:r>
              <a:rPr lang="en-US" dirty="0"/>
              <a:t>In Scrum, the idea is that developers should focus on development and only the </a:t>
            </a:r>
            <a:r>
              <a:rPr lang="en-US" dirty="0" err="1"/>
              <a:t>ScrumMaster</a:t>
            </a:r>
            <a:r>
              <a:rPr lang="en-US" dirty="0"/>
              <a:t> and Product Owner should be involved in external interactions.</a:t>
            </a:r>
          </a:p>
          <a:p>
            <a:r>
              <a:rPr lang="en-US" dirty="0"/>
              <a:t>The intention is that the team should be able to work on software development without external interference or distractions.</a:t>
            </a:r>
          </a:p>
        </p:txBody>
      </p:sp>
      <p:sp>
        <p:nvSpPr>
          <p:cNvPr id="4" name="Title 3"/>
          <p:cNvSpPr>
            <a:spLocks noGrp="1"/>
          </p:cNvSpPr>
          <p:nvPr>
            <p:ph type="title"/>
          </p:nvPr>
        </p:nvSpPr>
        <p:spPr/>
        <p:txBody>
          <a:bodyPr/>
          <a:lstStyle/>
          <a:p>
            <a:r>
              <a:rPr lang="en-AU" dirty="0"/>
              <a:t>External interactions</a:t>
            </a:r>
          </a:p>
        </p:txBody>
      </p:sp>
    </p:spTree>
    <p:extLst>
      <p:ext uri="{BB962C8B-B14F-4D97-AF65-F5344CB8AC3E}">
        <p14:creationId xmlns:p14="http://schemas.microsoft.com/office/powerpoint/2010/main" val="39301200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dirty="0"/>
              <a:t>Managing external interactions</a:t>
            </a:r>
          </a:p>
        </p:txBody>
      </p:sp>
      <p:pic>
        <p:nvPicPr>
          <p:cNvPr id="6" name="Picture 5" descr="There are two types of External Interactions. The first deals with team-focused external interactions and is handled by the Scrum Master. The second deals with product-focused external interaction and is handled by the Product Owner.&#10;&#10;">
            <a:extLst>
              <a:ext uri="{FF2B5EF4-FFF2-40B4-BE49-F238E27FC236}">
                <a16:creationId xmlns:a16="http://schemas.microsoft.com/office/drawing/2014/main" id="{50FA0F67-0EB1-3846-8391-A032FCB820E3}"/>
              </a:ext>
            </a:extLst>
          </p:cNvPr>
          <p:cNvPicPr>
            <a:picLocks noChangeAspect="1"/>
          </p:cNvPicPr>
          <p:nvPr/>
        </p:nvPicPr>
        <p:blipFill rotWithShape="1">
          <a:blip r:embed="rId2">
            <a:extLst>
              <a:ext uri="{28A0092B-C50C-407E-A947-70E740481C1C}">
                <a14:useLocalDpi xmlns:a14="http://schemas.microsoft.com/office/drawing/2010/main" val="0"/>
              </a:ext>
            </a:extLst>
          </a:blip>
          <a:srcRect l="24224" t="10732" r="24263" b="65169"/>
          <a:stretch/>
        </p:blipFill>
        <p:spPr>
          <a:xfrm>
            <a:off x="1676400" y="1436732"/>
            <a:ext cx="5791200" cy="3678194"/>
          </a:xfrm>
          <a:prstGeom prst="rect">
            <a:avLst/>
          </a:prstGeom>
        </p:spPr>
      </p:pic>
      <p:sp>
        <p:nvSpPr>
          <p:cNvPr id="4" name="Title 3"/>
          <p:cNvSpPr>
            <a:spLocks noGrp="1"/>
          </p:cNvSpPr>
          <p:nvPr>
            <p:ph type="title"/>
          </p:nvPr>
        </p:nvSpPr>
        <p:spPr/>
        <p:txBody>
          <a:bodyPr/>
          <a:lstStyle/>
          <a:p>
            <a:r>
              <a:rPr lang="en-AU" dirty="0"/>
              <a:t>Figure 2.10</a:t>
            </a:r>
          </a:p>
        </p:txBody>
      </p:sp>
    </p:spTree>
    <p:extLst>
      <p:ext uri="{BB962C8B-B14F-4D97-AF65-F5344CB8AC3E}">
        <p14:creationId xmlns:p14="http://schemas.microsoft.com/office/powerpoint/2010/main" val="41291140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In all but the smallest product development companies, there is a need for development teams to report on progress to company management.</a:t>
            </a:r>
          </a:p>
          <a:p>
            <a:r>
              <a:rPr lang="en-US" dirty="0"/>
              <a:t> A self-organizing team has to appoint someone to take on these responsibilities. </a:t>
            </a:r>
          </a:p>
          <a:p>
            <a:pPr lvl="1"/>
            <a:r>
              <a:rPr lang="en-US" dirty="0"/>
              <a:t>Because of the need to maintain continuity of communication with people outside of the group, rotating these activities around team members is not a viable approach.</a:t>
            </a:r>
          </a:p>
        </p:txBody>
      </p:sp>
      <p:sp>
        <p:nvSpPr>
          <p:cNvPr id="4" name="Title 3"/>
          <p:cNvSpPr>
            <a:spLocks noGrp="1"/>
          </p:cNvSpPr>
          <p:nvPr>
            <p:ph type="title"/>
          </p:nvPr>
        </p:nvSpPr>
        <p:spPr/>
        <p:txBody>
          <a:bodyPr/>
          <a:lstStyle/>
          <a:p>
            <a:r>
              <a:rPr lang="en-AU" dirty="0"/>
              <a:t>Project management</a:t>
            </a:r>
            <a:r>
              <a:rPr lang="en-AU" sz="2000" dirty="0"/>
              <a:t> </a:t>
            </a:r>
            <a:r>
              <a:rPr lang="en-AU" sz="2000" b="0" dirty="0"/>
              <a:t>(1 of 2)</a:t>
            </a:r>
            <a:endParaRPr lang="en-AU" sz="2000" dirty="0"/>
          </a:p>
        </p:txBody>
      </p:sp>
    </p:spTree>
    <p:extLst>
      <p:ext uri="{BB962C8B-B14F-4D97-AF65-F5344CB8AC3E}">
        <p14:creationId xmlns:p14="http://schemas.microsoft.com/office/powerpoint/2010/main" val="47034374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developers of Scrum did not envisage that the </a:t>
            </a:r>
            <a:r>
              <a:rPr lang="en-US" dirty="0" err="1"/>
              <a:t>ScrumMaster</a:t>
            </a:r>
            <a:r>
              <a:rPr lang="en-US" dirty="0"/>
              <a:t> should also have project management responsibilities. </a:t>
            </a:r>
          </a:p>
          <a:p>
            <a:pPr lvl="1"/>
            <a:r>
              <a:rPr lang="en-US" dirty="0"/>
              <a:t>In many companies, however, the </a:t>
            </a:r>
            <a:r>
              <a:rPr lang="en-US" dirty="0" err="1"/>
              <a:t>ScrumMaster</a:t>
            </a:r>
            <a:r>
              <a:rPr lang="en-US" dirty="0"/>
              <a:t> has to take on project management responsibilities.</a:t>
            </a:r>
          </a:p>
          <a:p>
            <a:pPr lvl="1"/>
            <a:r>
              <a:rPr lang="en-US" dirty="0"/>
              <a:t>They know the work going on and are in the best position to provide accurate information and project plans and progress.</a:t>
            </a:r>
          </a:p>
        </p:txBody>
      </p:sp>
      <p:sp>
        <p:nvSpPr>
          <p:cNvPr id="4" name="Title 3"/>
          <p:cNvSpPr>
            <a:spLocks noGrp="1"/>
          </p:cNvSpPr>
          <p:nvPr>
            <p:ph type="title"/>
          </p:nvPr>
        </p:nvSpPr>
        <p:spPr/>
        <p:txBody>
          <a:bodyPr/>
          <a:lstStyle/>
          <a:p>
            <a:r>
              <a:rPr lang="en-AU" dirty="0"/>
              <a:t>Project management</a:t>
            </a:r>
            <a:r>
              <a:rPr lang="en-AU" sz="2000" dirty="0"/>
              <a:t> </a:t>
            </a:r>
            <a:r>
              <a:rPr lang="en-AU" sz="2000" b="0" dirty="0"/>
              <a:t>(2 of 2)</a:t>
            </a:r>
            <a:endParaRPr lang="en-AU" sz="2000" dirty="0"/>
          </a:p>
        </p:txBody>
      </p:sp>
    </p:spTree>
    <p:extLst>
      <p:ext uri="{BB962C8B-B14F-4D97-AF65-F5344CB8AC3E}">
        <p14:creationId xmlns:p14="http://schemas.microsoft.com/office/powerpoint/2010/main" val="15556027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dirty="0"/>
              <a:t>Project management responsibilities</a:t>
            </a:r>
          </a:p>
        </p:txBody>
      </p:sp>
      <p:pic>
        <p:nvPicPr>
          <p:cNvPr id="6" name="Picture 5" descr="The three categories of responsibilities are as follows.&#10;• Reporting. Budget, Schedule, Risks, Problems, and Progress.&#10;• Administration. Finance, Compliance, Procurement, and Liaison.&#10;• People. Vacations, Absence, Work quality, Reviewing, and Hiring.&#10;">
            <a:extLst>
              <a:ext uri="{FF2B5EF4-FFF2-40B4-BE49-F238E27FC236}">
                <a16:creationId xmlns:a16="http://schemas.microsoft.com/office/drawing/2014/main" id="{B9C860EC-42D5-0B42-9515-2B6F643ED0DC}"/>
              </a:ext>
            </a:extLst>
          </p:cNvPr>
          <p:cNvPicPr>
            <a:picLocks noChangeAspect="1"/>
          </p:cNvPicPr>
          <p:nvPr/>
        </p:nvPicPr>
        <p:blipFill rotWithShape="1">
          <a:blip r:embed="rId2">
            <a:extLst>
              <a:ext uri="{28A0092B-C50C-407E-A947-70E740481C1C}">
                <a14:useLocalDpi xmlns:a14="http://schemas.microsoft.com/office/drawing/2010/main" val="0"/>
              </a:ext>
            </a:extLst>
          </a:blip>
          <a:srcRect l="6411" t="18055" r="12059" b="37372"/>
          <a:stretch/>
        </p:blipFill>
        <p:spPr>
          <a:xfrm>
            <a:off x="1524000" y="990599"/>
            <a:ext cx="5715000" cy="4867255"/>
          </a:xfrm>
          <a:prstGeom prst="rect">
            <a:avLst/>
          </a:prstGeom>
        </p:spPr>
      </p:pic>
      <p:sp>
        <p:nvSpPr>
          <p:cNvPr id="4" name="Title 3"/>
          <p:cNvSpPr>
            <a:spLocks noGrp="1"/>
          </p:cNvSpPr>
          <p:nvPr>
            <p:ph type="title"/>
          </p:nvPr>
        </p:nvSpPr>
        <p:spPr/>
        <p:txBody>
          <a:bodyPr/>
          <a:lstStyle/>
          <a:p>
            <a:r>
              <a:rPr lang="en-AU" dirty="0"/>
              <a:t>Figure 2.11</a:t>
            </a:r>
          </a:p>
        </p:txBody>
      </p:sp>
    </p:spTree>
    <p:extLst>
      <p:ext uri="{BB962C8B-B14F-4D97-AF65-F5344CB8AC3E}">
        <p14:creationId xmlns:p14="http://schemas.microsoft.com/office/powerpoint/2010/main" val="39546894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r>
              <a:rPr lang="en-US" sz="2600" dirty="0"/>
              <a:t>The best way to develop software products is to use agile software engineering methods that are geared to rapid product development and delivery.</a:t>
            </a:r>
          </a:p>
          <a:p>
            <a:r>
              <a:rPr lang="en-US" sz="2600" dirty="0"/>
              <a:t>Agile methods are based around iterative development and the minimization of overheads during the development process.</a:t>
            </a:r>
          </a:p>
          <a:p>
            <a:r>
              <a:rPr lang="en-US" sz="2600" dirty="0"/>
              <a:t>Extreme programming (XP) is an influential agile method that introduced agile development practices such as user stories, test-first development and continuous integration. These are now mainstream software development activities.</a:t>
            </a:r>
          </a:p>
        </p:txBody>
      </p:sp>
      <p:sp>
        <p:nvSpPr>
          <p:cNvPr id="4" name="Title 3"/>
          <p:cNvSpPr>
            <a:spLocks noGrp="1"/>
          </p:cNvSpPr>
          <p:nvPr>
            <p:ph type="title"/>
          </p:nvPr>
        </p:nvSpPr>
        <p:spPr/>
        <p:txBody>
          <a:bodyPr/>
          <a:lstStyle/>
          <a:p>
            <a:r>
              <a:rPr lang="en-AU" dirty="0"/>
              <a:t>Key points 1</a:t>
            </a:r>
            <a:r>
              <a:rPr lang="en-AU" sz="2000" dirty="0"/>
              <a:t> </a:t>
            </a:r>
            <a:r>
              <a:rPr lang="en-AU" sz="2000" b="0" dirty="0"/>
              <a:t>(1 of 2)</a:t>
            </a:r>
            <a:endParaRPr lang="en-AU" sz="2000" dirty="0"/>
          </a:p>
        </p:txBody>
      </p:sp>
    </p:spTree>
    <p:extLst>
      <p:ext uri="{BB962C8B-B14F-4D97-AF65-F5344CB8AC3E}">
        <p14:creationId xmlns:p14="http://schemas.microsoft.com/office/powerpoint/2010/main" val="29125880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sz="2600" dirty="0"/>
              <a:t>Scrum is an agile method that focuses on agile planning and management. Unlike XP, it does not define the engineering practices to be used. The development team may use any technical practices that they believe are appropriate for the product being developed.</a:t>
            </a:r>
          </a:p>
          <a:p>
            <a:r>
              <a:rPr lang="en-US" sz="2600" dirty="0"/>
              <a:t>In Scrum, work to be done is maintained in a product backlog – a list of work items to be completed. Each increment of the software implements some of the work items from the product backlog.</a:t>
            </a:r>
          </a:p>
        </p:txBody>
      </p:sp>
      <p:sp>
        <p:nvSpPr>
          <p:cNvPr id="4" name="Title 3"/>
          <p:cNvSpPr>
            <a:spLocks noGrp="1"/>
          </p:cNvSpPr>
          <p:nvPr>
            <p:ph type="title"/>
          </p:nvPr>
        </p:nvSpPr>
        <p:spPr/>
        <p:txBody>
          <a:bodyPr/>
          <a:lstStyle/>
          <a:p>
            <a:r>
              <a:rPr lang="en-AU" dirty="0"/>
              <a:t>Key points 1</a:t>
            </a:r>
            <a:r>
              <a:rPr lang="en-AU" sz="2000" dirty="0"/>
              <a:t> </a:t>
            </a:r>
            <a:r>
              <a:rPr lang="en-AU" sz="2000" b="0" dirty="0"/>
              <a:t>(2 of 2)</a:t>
            </a:r>
            <a:endParaRPr lang="en-AU" sz="2000" dirty="0"/>
          </a:p>
        </p:txBody>
      </p:sp>
    </p:spTree>
    <p:extLst>
      <p:ext uri="{BB962C8B-B14F-4D97-AF65-F5344CB8AC3E}">
        <p14:creationId xmlns:p14="http://schemas.microsoft.com/office/powerpoint/2010/main" val="848492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descr="The textbox reads as follows. We are uncovering better ways of developing software by doing it and helping others to do it. Through this work, we have come to value.&#10;• individuals and interactions over processes and tools.&#10;• working software over comprehensive documentation.&#10;• customer collaboration over contract negotiation.&#10;• responding to change over following a plan.&#10;While there is value on the items on the right, we value the items on the left more.&#10;"/>
          <p:cNvGraphicFramePr>
            <a:graphicFrameLocks noGrp="1"/>
          </p:cNvGraphicFramePr>
          <p:nvPr>
            <p:ph idx="1"/>
            <p:extLst>
              <p:ext uri="{D42A27DB-BD31-4B8C-83A1-F6EECF244321}">
                <p14:modId xmlns:p14="http://schemas.microsoft.com/office/powerpoint/2010/main" val="1589288385"/>
              </p:ext>
            </p:extLst>
          </p:nvPr>
        </p:nvGraphicFramePr>
        <p:xfrm>
          <a:off x="457200" y="1600200"/>
          <a:ext cx="8229600" cy="2286000"/>
        </p:xfrm>
        <a:graphic>
          <a:graphicData uri="http://schemas.openxmlformats.org/drawingml/2006/table">
            <a:tbl>
              <a:tblPr firstRow="1" bandRow="1">
                <a:tableStyleId>{3B4B98B0-60AC-42C2-AFA5-B58CD77FA1E5}</a:tableStyleId>
              </a:tblPr>
              <a:tblGrid>
                <a:gridCol w="8229600">
                  <a:extLst>
                    <a:ext uri="{9D8B030D-6E8A-4147-A177-3AD203B41FA5}">
                      <a16:colId xmlns:a16="http://schemas.microsoft.com/office/drawing/2014/main" val="20000"/>
                    </a:ext>
                  </a:extLst>
                </a:gridCol>
              </a:tblGrid>
              <a:tr h="370840">
                <a:tc>
                  <a:txBody>
                    <a:bodyPr/>
                    <a:lstStyle/>
                    <a:p>
                      <a:r>
                        <a:rPr lang="en-US" b="0" dirty="0"/>
                        <a:t>We are uncovering better ways of developing software by doing it and helping others to do it. Through this work, we have come to value:</a:t>
                      </a:r>
                    </a:p>
                    <a:p>
                      <a:pPr algn="l"/>
                      <a:r>
                        <a:rPr lang="en-US" b="0" dirty="0"/>
                        <a:t>- individuals and interactions over processes and tools;</a:t>
                      </a:r>
                    </a:p>
                    <a:p>
                      <a:pPr algn="l"/>
                      <a:r>
                        <a:rPr lang="en-US" b="0" dirty="0"/>
                        <a:t>- working software over comprehensive documentation;</a:t>
                      </a:r>
                    </a:p>
                    <a:p>
                      <a:pPr algn="l"/>
                      <a:r>
                        <a:rPr lang="en-US" b="0" dirty="0"/>
                        <a:t>- customer collaboration over contract negotiation;</a:t>
                      </a:r>
                    </a:p>
                    <a:p>
                      <a:pPr algn="l"/>
                      <a:r>
                        <a:rPr lang="en-US" b="0" dirty="0"/>
                        <a:t>- responding to change over following a plan.</a:t>
                      </a:r>
                    </a:p>
                    <a:p>
                      <a:r>
                        <a:rPr lang="en-US" b="0" dirty="0"/>
                        <a:t>While there is value on the items on the right, we value the items on the left more.</a:t>
                      </a:r>
                      <a:endParaRPr lang="en-AU" b="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r>
              <a:rPr lang="en-AU" dirty="0"/>
              <a:t>Table 2.1 The agile manifesto</a:t>
            </a:r>
          </a:p>
        </p:txBody>
      </p:sp>
    </p:spTree>
    <p:extLst>
      <p:ext uri="{BB962C8B-B14F-4D97-AF65-F5344CB8AC3E}">
        <p14:creationId xmlns:p14="http://schemas.microsoft.com/office/powerpoint/2010/main" val="382197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r>
              <a:rPr lang="en-US" sz="2600" dirty="0"/>
              <a:t>Sprints are fixed-time activities (usually 2–4 weeks) where a product increment is developed. Increments should be ‘potentially shippable’ i.e. they should not need further work before they are delivered.</a:t>
            </a:r>
          </a:p>
          <a:p>
            <a:r>
              <a:rPr lang="en-US" sz="2600" dirty="0"/>
              <a:t>A self-organizing team is a development team that organizes the work to be done by discussion and agreement amongst team members.</a:t>
            </a:r>
          </a:p>
          <a:p>
            <a:r>
              <a:rPr lang="en-US" sz="2600" dirty="0"/>
              <a:t>Scrum practices such as the product backlog, sprints and self-organizing teams can be used in any agile development process, even if other aspects of Scrum are not used.</a:t>
            </a:r>
          </a:p>
        </p:txBody>
      </p:sp>
      <p:sp>
        <p:nvSpPr>
          <p:cNvPr id="2" name="Title 1"/>
          <p:cNvSpPr>
            <a:spLocks noGrp="1"/>
          </p:cNvSpPr>
          <p:nvPr>
            <p:ph type="title"/>
          </p:nvPr>
        </p:nvSpPr>
        <p:spPr/>
        <p:txBody>
          <a:bodyPr/>
          <a:lstStyle/>
          <a:p>
            <a:r>
              <a:rPr lang="en-AU" dirty="0"/>
              <a:t>Key points 2</a:t>
            </a:r>
          </a:p>
        </p:txBody>
      </p:sp>
    </p:spTree>
    <p:extLst>
      <p:ext uri="{BB962C8B-B14F-4D97-AF65-F5344CB8AC3E}">
        <p14:creationId xmlns:p14="http://schemas.microsoft.com/office/powerpoint/2010/main" val="4564292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6" name="Text Placeholder 1">
            <a:extLst>
              <a:ext uri="{FF2B5EF4-FFF2-40B4-BE49-F238E27FC236}">
                <a16:creationId xmlns:a16="http://schemas.microsoft.com/office/drawing/2014/main" id="{AD5FAE7B-F718-4307-B112-AD6256157E8F}"/>
              </a:ext>
            </a:extLst>
          </p:cNvPr>
          <p:cNvSpPr txBox="1">
            <a:spLocks/>
          </p:cNvSpPr>
          <p:nvPr/>
        </p:nvSpPr>
        <p:spPr>
          <a:xfrm>
            <a:off x="1606061" y="1852246"/>
            <a:ext cx="6858001" cy="2854836"/>
          </a:xfrm>
          <a:prstGeom prst="rect">
            <a:avLst/>
          </a:prstGeom>
        </p:spPr>
        <p:style>
          <a:lnRef idx="2">
            <a:schemeClr val="dk1"/>
          </a:lnRef>
          <a:fillRef idx="1">
            <a:schemeClr val="lt1"/>
          </a:fillRef>
          <a:effectRef idx="0">
            <a:schemeClr val="dk1"/>
          </a:effectRef>
          <a:fontRef idx="minor">
            <a:schemeClr val="dk1"/>
          </a:fontRef>
        </p:style>
        <p:txBody>
          <a:bodyPr vert="horz" lIns="182880" tIns="182880" rIns="182880" bIns="182880" rtlCol="0" anchor="ctr">
            <a:noAutofit/>
          </a:bodyPr>
          <a:lst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dk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dk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dk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9pPr>
          </a:lstStyle>
          <a:p>
            <a:pPr marL="101600" indent="0">
              <a:buFont typeface="Arial" panose="020B0604020202020204" pitchFamily="34" charset="0"/>
              <a:buNone/>
            </a:pPr>
            <a:r>
              <a:rPr lang="en-US" sz="1600" b="1" dirty="0"/>
              <a:t>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spTree>
    <p:extLst>
      <p:ext uri="{BB962C8B-B14F-4D97-AF65-F5344CB8AC3E}">
        <p14:creationId xmlns:p14="http://schemas.microsoft.com/office/powerpoint/2010/main" val="2450017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724400"/>
          </a:xfrm>
        </p:spPr>
        <p:txBody>
          <a:bodyPr/>
          <a:lstStyle/>
          <a:p>
            <a:r>
              <a:rPr lang="en-US" sz="2100" dirty="0"/>
              <a:t>All agile methods are based around incremental development and delivery. </a:t>
            </a:r>
          </a:p>
          <a:p>
            <a:r>
              <a:rPr lang="en-US" sz="2100" dirty="0"/>
              <a:t>Product development focuses on the software features, where a feature does something for the software user.</a:t>
            </a:r>
          </a:p>
          <a:p>
            <a:r>
              <a:rPr lang="en-US" sz="2100" dirty="0"/>
              <a:t>With incremental development, you start by prioritizing the features so that the most important features are implemented first. </a:t>
            </a:r>
          </a:p>
          <a:p>
            <a:pPr lvl="1"/>
            <a:r>
              <a:rPr lang="en-US" sz="2100" dirty="0"/>
              <a:t>You only define the details of the feature being implemented in an increment. </a:t>
            </a:r>
          </a:p>
          <a:p>
            <a:pPr lvl="1"/>
            <a:r>
              <a:rPr lang="en-US" sz="2100" dirty="0"/>
              <a:t>That feature is then implemented and delivered. </a:t>
            </a:r>
          </a:p>
          <a:p>
            <a:r>
              <a:rPr lang="en-US" sz="2100" dirty="0"/>
              <a:t>Users or surrogate users can try it out and provide feedback to the development team. You then go on to define and implement the next feature of the system.</a:t>
            </a:r>
          </a:p>
        </p:txBody>
      </p:sp>
      <p:sp>
        <p:nvSpPr>
          <p:cNvPr id="2" name="Title 1"/>
          <p:cNvSpPr>
            <a:spLocks noGrp="1"/>
          </p:cNvSpPr>
          <p:nvPr>
            <p:ph type="title"/>
          </p:nvPr>
        </p:nvSpPr>
        <p:spPr/>
        <p:txBody>
          <a:bodyPr/>
          <a:lstStyle/>
          <a:p>
            <a:r>
              <a:rPr lang="en-AU" dirty="0"/>
              <a:t>Incremental development</a:t>
            </a:r>
          </a:p>
        </p:txBody>
      </p:sp>
    </p:spTree>
    <p:extLst>
      <p:ext uri="{BB962C8B-B14F-4D97-AF65-F5344CB8AC3E}">
        <p14:creationId xmlns:p14="http://schemas.microsoft.com/office/powerpoint/2010/main" val="3545259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dirty="0"/>
              <a:t>Incremental development</a:t>
            </a:r>
          </a:p>
        </p:txBody>
      </p:sp>
      <p:pic>
        <p:nvPicPr>
          <p:cNvPr id="6" name="Picture 5" descr="The process begins with the step, product feature list. It then proceeds in a cyclic process as follows.&#10;• Choose features to be included in increment.&#10;• Refine feature descriptions.&#10;• Implement and test features.&#10;• Integrate feature into system.&#10;• Deliver system increment.&#10;If all features are complete, deliver system release.&#10;&#10;">
            <a:extLst>
              <a:ext uri="{FF2B5EF4-FFF2-40B4-BE49-F238E27FC236}">
                <a16:creationId xmlns:a16="http://schemas.microsoft.com/office/drawing/2014/main" id="{2C1A738F-79D9-5C46-B834-D9C42161BEAF}"/>
              </a:ext>
            </a:extLst>
          </p:cNvPr>
          <p:cNvPicPr>
            <a:picLocks noChangeAspect="1"/>
          </p:cNvPicPr>
          <p:nvPr/>
        </p:nvPicPr>
        <p:blipFill>
          <a:blip r:embed="rId2"/>
          <a:stretch>
            <a:fillRect/>
          </a:stretch>
        </p:blipFill>
        <p:spPr>
          <a:xfrm>
            <a:off x="1527175" y="1447800"/>
            <a:ext cx="6089650" cy="4082755"/>
          </a:xfrm>
          <a:prstGeom prst="rect">
            <a:avLst/>
          </a:prstGeom>
        </p:spPr>
      </p:pic>
      <p:sp>
        <p:nvSpPr>
          <p:cNvPr id="4" name="Title 3"/>
          <p:cNvSpPr>
            <a:spLocks noGrp="1"/>
          </p:cNvSpPr>
          <p:nvPr>
            <p:ph type="title"/>
          </p:nvPr>
        </p:nvSpPr>
        <p:spPr/>
        <p:txBody>
          <a:bodyPr/>
          <a:lstStyle/>
          <a:p>
            <a:r>
              <a:rPr lang="en-AU" dirty="0"/>
              <a:t>Figure 2.1</a:t>
            </a:r>
          </a:p>
        </p:txBody>
      </p:sp>
    </p:spTree>
    <p:extLst>
      <p:ext uri="{BB962C8B-B14F-4D97-AF65-F5344CB8AC3E}">
        <p14:creationId xmlns:p14="http://schemas.microsoft.com/office/powerpoint/2010/main" val="1879795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descr="A table lists and describes different incremental development activities."/>
          <p:cNvGraphicFramePr>
            <a:graphicFrameLocks noGrp="1"/>
          </p:cNvGraphicFramePr>
          <p:nvPr>
            <p:ph idx="1"/>
            <p:extLst>
              <p:ext uri="{D42A27DB-BD31-4B8C-83A1-F6EECF244321}">
                <p14:modId xmlns:p14="http://schemas.microsoft.com/office/powerpoint/2010/main" val="3877443307"/>
              </p:ext>
            </p:extLst>
          </p:nvPr>
        </p:nvGraphicFramePr>
        <p:xfrm>
          <a:off x="457200" y="1600200"/>
          <a:ext cx="8229600" cy="4343400"/>
        </p:xfrm>
        <a:graphic>
          <a:graphicData uri="http://schemas.openxmlformats.org/drawingml/2006/table">
            <a:tbl>
              <a:tblPr firstRow="1" bandRow="1">
                <a:tableStyleId>{3B4B98B0-60AC-42C2-AFA5-B58CD77FA1E5}</a:tableStyleId>
              </a:tblPr>
              <a:tblGrid>
                <a:gridCol w="2895600">
                  <a:extLst>
                    <a:ext uri="{9D8B030D-6E8A-4147-A177-3AD203B41FA5}">
                      <a16:colId xmlns:a16="http://schemas.microsoft.com/office/drawing/2014/main" val="20000"/>
                    </a:ext>
                  </a:extLst>
                </a:gridCol>
                <a:gridCol w="5334000">
                  <a:extLst>
                    <a:ext uri="{9D8B030D-6E8A-4147-A177-3AD203B41FA5}">
                      <a16:colId xmlns:a16="http://schemas.microsoft.com/office/drawing/2014/main" val="20001"/>
                    </a:ext>
                  </a:extLst>
                </a:gridCol>
              </a:tblGrid>
              <a:tr h="412849">
                <a:tc>
                  <a:txBody>
                    <a:bodyPr/>
                    <a:lstStyle/>
                    <a:p>
                      <a:r>
                        <a:rPr lang="en-AU" dirty="0"/>
                        <a:t>Activity</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Description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283791">
                <a:tc>
                  <a:txBody>
                    <a:bodyPr/>
                    <a:lstStyle/>
                    <a:p>
                      <a:r>
                        <a:rPr lang="en-US" dirty="0"/>
                        <a:t>Choose features to be included in an</a:t>
                      </a:r>
                    </a:p>
                    <a:p>
                      <a:r>
                        <a:rPr lang="en-US" dirty="0"/>
                        <a:t>Increment</a:t>
                      </a:r>
                      <a:endParaRPr lang="en-AU" dirty="0"/>
                    </a:p>
                  </a:txBody>
                  <a:tcPr>
                    <a:lnT w="12700" cap="flat" cmpd="sng" algn="ctr">
                      <a:solidFill>
                        <a:schemeClr val="tx1"/>
                      </a:solidFill>
                      <a:prstDash val="solid"/>
                      <a:round/>
                      <a:headEnd type="none" w="med" len="med"/>
                      <a:tailEnd type="none" w="med" len="med"/>
                    </a:lnT>
                    <a:noFill/>
                  </a:tcPr>
                </a:tc>
                <a:tc>
                  <a:txBody>
                    <a:bodyPr/>
                    <a:lstStyle/>
                    <a:p>
                      <a:r>
                        <a:rPr lang="en-US" dirty="0"/>
                        <a:t>Using the list of features in the planned product, select those features that can be implemented in the next product increment.</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1323380">
                <a:tc>
                  <a:txBody>
                    <a:bodyPr/>
                    <a:lstStyle/>
                    <a:p>
                      <a:r>
                        <a:rPr lang="en-AU" dirty="0"/>
                        <a:t>Refine feature descriptions</a:t>
                      </a:r>
                    </a:p>
                  </a:txBody>
                  <a:tcPr/>
                </a:tc>
                <a:tc>
                  <a:txBody>
                    <a:bodyPr/>
                    <a:lstStyle/>
                    <a:p>
                      <a:r>
                        <a:rPr lang="en-US" dirty="0"/>
                        <a:t>Add detail to the feature descriptions so that the team members have a common understanding of each feature and there is sufficient detail to begin implementation.</a:t>
                      </a:r>
                      <a:endParaRPr lang="en-AU" dirty="0"/>
                    </a:p>
                  </a:txBody>
                  <a:tcPr/>
                </a:tc>
                <a:extLst>
                  <a:ext uri="{0D108BD9-81ED-4DB2-BD59-A6C34878D82A}">
                    <a16:rowId xmlns:a16="http://schemas.microsoft.com/office/drawing/2014/main" val="10002"/>
                  </a:ext>
                </a:extLst>
              </a:tr>
              <a:tr h="1323380">
                <a:tc>
                  <a:txBody>
                    <a:bodyPr/>
                    <a:lstStyle/>
                    <a:p>
                      <a:r>
                        <a:rPr lang="en-AU" dirty="0"/>
                        <a:t>Implement and test</a:t>
                      </a:r>
                    </a:p>
                  </a:txBody>
                  <a:tcPr>
                    <a:lnB w="12700" cap="flat" cmpd="sng" algn="ctr">
                      <a:solidFill>
                        <a:schemeClr val="tx1"/>
                      </a:solidFill>
                      <a:prstDash val="solid"/>
                      <a:round/>
                      <a:headEnd type="none" w="med" len="med"/>
                      <a:tailEnd type="none" w="med" len="med"/>
                    </a:lnB>
                    <a:noFill/>
                  </a:tcPr>
                </a:tc>
                <a:tc>
                  <a:txBody>
                    <a:bodyPr/>
                    <a:lstStyle/>
                    <a:p>
                      <a:r>
                        <a:rPr lang="en-US" dirty="0"/>
                        <a:t>Implement the feature and develop automated tests for that feature that show that its behavior is consistent with its description. I explain automated testing in Chapter 9.</a:t>
                      </a:r>
                      <a:endParaRPr lang="en-AU"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4" name="Title 3"/>
          <p:cNvSpPr>
            <a:spLocks noGrp="1"/>
          </p:cNvSpPr>
          <p:nvPr>
            <p:ph type="title"/>
          </p:nvPr>
        </p:nvSpPr>
        <p:spPr/>
        <p:txBody>
          <a:bodyPr/>
          <a:lstStyle/>
          <a:p>
            <a:r>
              <a:rPr lang="en-AU" dirty="0"/>
              <a:t>Table 2.2 Incremental development activities</a:t>
            </a:r>
            <a:r>
              <a:rPr lang="en-AU" sz="2000" dirty="0"/>
              <a:t> </a:t>
            </a:r>
            <a:r>
              <a:rPr lang="en-AU" sz="2000" b="0" dirty="0"/>
              <a:t>(1 of 2)</a:t>
            </a:r>
          </a:p>
        </p:txBody>
      </p:sp>
    </p:spTree>
    <p:extLst>
      <p:ext uri="{BB962C8B-B14F-4D97-AF65-F5344CB8AC3E}">
        <p14:creationId xmlns:p14="http://schemas.microsoft.com/office/powerpoint/2010/main" val="1458837650"/>
      </p:ext>
    </p:extLst>
  </p:cSld>
  <p:clrMapOvr>
    <a:masterClrMapping/>
  </p:clrMapOvr>
</p:sld>
</file>

<file path=ppt/theme/theme1.xml><?xml version="1.0" encoding="utf-8"?>
<a:theme xmlns:a="http://schemas.openxmlformats.org/drawingml/2006/main" name="1_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9201</TotalTime>
  <Words>4007</Words>
  <Application>Microsoft Office PowerPoint</Application>
  <PresentationFormat>On-screen Show (4:3)</PresentationFormat>
  <Paragraphs>306</Paragraphs>
  <Slides>61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61</vt:i4>
      </vt:variant>
    </vt:vector>
  </HeadingPairs>
  <TitlesOfParts>
    <vt:vector size="67" baseType="lpstr">
      <vt:lpstr>Arial</vt:lpstr>
      <vt:lpstr>Noto Sans Symbols</vt:lpstr>
      <vt:lpstr>Times New Roman</vt:lpstr>
      <vt:lpstr>Verdana</vt:lpstr>
      <vt:lpstr>Wingdings</vt:lpstr>
      <vt:lpstr>1_508 Lecture</vt:lpstr>
      <vt:lpstr>Engineering Software Products</vt:lpstr>
      <vt:lpstr>Agile software engineering (1 of 2)</vt:lpstr>
      <vt:lpstr>Agile software engineering (2 of 2)</vt:lpstr>
      <vt:lpstr>Agile methods (1 of 2)</vt:lpstr>
      <vt:lpstr>Agile methods (2 of 2)</vt:lpstr>
      <vt:lpstr>Table 2.1 The agile manifesto</vt:lpstr>
      <vt:lpstr>Incremental development</vt:lpstr>
      <vt:lpstr>Figure 2.1</vt:lpstr>
      <vt:lpstr>Table 2.2 Incremental development activities (1 of 2)</vt:lpstr>
      <vt:lpstr>Table 2.2 Incremental development activities (2 of 2)</vt:lpstr>
      <vt:lpstr>Table 2.3 Agile development principles (1 of 2)</vt:lpstr>
      <vt:lpstr>Table 2.3 Agile development principles (2 of 2)</vt:lpstr>
      <vt:lpstr>Extreme programming (1 of 2)</vt:lpstr>
      <vt:lpstr>Extreme programming (2 of 2)</vt:lpstr>
      <vt:lpstr>Figure 2.2</vt:lpstr>
      <vt:lpstr>Table 2.4 Widely adopted XP practices  (1 of 2)</vt:lpstr>
      <vt:lpstr>Table 2.4 Widely adopted XP practices  (2 of 2)</vt:lpstr>
      <vt:lpstr>Scrum</vt:lpstr>
      <vt:lpstr>Table 2.5 Scrum terminology (1 of 2)</vt:lpstr>
      <vt:lpstr>Table 2.5 Scrum terminology (2 of 2)</vt:lpstr>
      <vt:lpstr>Key roles in Scrum (1 of 2)</vt:lpstr>
      <vt:lpstr>Key roles in Scrum (2 of 2)</vt:lpstr>
      <vt:lpstr>Scrum and sprints</vt:lpstr>
      <vt:lpstr>Figure 2.3</vt:lpstr>
      <vt:lpstr>Figure 2.4</vt:lpstr>
      <vt:lpstr>Key Scrum practices</vt:lpstr>
      <vt:lpstr>Product backlogs</vt:lpstr>
      <vt:lpstr>Table 2.6 Examples of product backlog items</vt:lpstr>
      <vt:lpstr>Table 2.7 Product backlog item states</vt:lpstr>
      <vt:lpstr>Figure 2.5</vt:lpstr>
      <vt:lpstr>Product backlog activities (1 of 2)</vt:lpstr>
      <vt:lpstr>Product backlog activities (2 of 2)</vt:lpstr>
      <vt:lpstr>PBI estimation metrics (1 of 2)</vt:lpstr>
      <vt:lpstr>PBI estimation metrics (2 of 2)</vt:lpstr>
      <vt:lpstr>Timeboxed sprints</vt:lpstr>
      <vt:lpstr>Figure 2.6</vt:lpstr>
      <vt:lpstr>Sprint activities (1 of 2)</vt:lpstr>
      <vt:lpstr>Sprint activities (2 of 2)</vt:lpstr>
      <vt:lpstr>Figure 2.7</vt:lpstr>
      <vt:lpstr>Sprint planning (1 of 2)</vt:lpstr>
      <vt:lpstr>Figure 2.8</vt:lpstr>
      <vt:lpstr>Sprint planning (2 of 2)</vt:lpstr>
      <vt:lpstr>Table 2.8 Scrums</vt:lpstr>
      <vt:lpstr>Agile activities</vt:lpstr>
      <vt:lpstr>Table 2.9 Code completeness checklist</vt:lpstr>
      <vt:lpstr>Sprint reviews (1 of 2)</vt:lpstr>
      <vt:lpstr>Sprint reviews (2 of 2)</vt:lpstr>
      <vt:lpstr>Figure 2.9</vt:lpstr>
      <vt:lpstr>Team size and composition (1 of 2)</vt:lpstr>
      <vt:lpstr>Team size and composition (2 of 2)</vt:lpstr>
      <vt:lpstr>Team coordination (1 of 2)</vt:lpstr>
      <vt:lpstr>Team coordination (2 of 2)</vt:lpstr>
      <vt:lpstr>External interactions</vt:lpstr>
      <vt:lpstr>Figure 2.10</vt:lpstr>
      <vt:lpstr>Project management (1 of 2)</vt:lpstr>
      <vt:lpstr>Project management (2 of 2)</vt:lpstr>
      <vt:lpstr>Figure 2.11</vt:lpstr>
      <vt:lpstr>Key points 1 (1 of 2)</vt:lpstr>
      <vt:lpstr>Key points 1 (2 of 2)</vt:lpstr>
      <vt:lpstr>Key points 2</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Software Products: An Introduction to Modern Software, First Edition</dc:title>
  <dc:subject>Computer Science</dc:subject>
  <dc:creator>Sommerville, Ian</dc:creator>
  <cp:keywords>Computer Science</cp:keywords>
  <cp:lastModifiedBy>Jacoby, Meghan</cp:lastModifiedBy>
  <cp:revision>642</cp:revision>
  <dcterms:created xsi:type="dcterms:W3CDTF">2014-07-14T20:04:21Z</dcterms:created>
  <dcterms:modified xsi:type="dcterms:W3CDTF">2019-04-25T14:34:39Z</dcterms:modified>
  <cp:category>IT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682740</vt:lpwstr>
  </property>
  <property fmtid="{D5CDD505-2E9C-101B-9397-08002B2CF9AE}" pid="3" name="Offisync_UpdateToken">
    <vt:lpwstr>1</vt:lpwstr>
  </property>
  <property fmtid="{D5CDD505-2E9C-101B-9397-08002B2CF9AE}" pid="4" name="Jive_VersionGuid">
    <vt:lpwstr>7b502893-ac4a-4309-967d-6eb652f6b574</vt:lpwstr>
  </property>
  <property fmtid="{D5CDD505-2E9C-101B-9397-08002B2CF9AE}" pid="5" name="Offisync_ProviderInitializationData">
    <vt:lpwstr>https://neo.pearson.com</vt:lpwstr>
  </property>
  <property fmtid="{D5CDD505-2E9C-101B-9397-08002B2CF9AE}" pid="6" name="Offisync_ServerID">
    <vt:lpwstr>7e960520-0e88-4f05-9fa0-24079b61e486</vt:lpwstr>
  </property>
  <property fmtid="{D5CDD505-2E9C-101B-9397-08002B2CF9AE}" pid="7" name="Jive_LatestUserAccountName">
    <vt:lpwstr>sumit.gupta</vt:lpwstr>
  </property>
</Properties>
</file>